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8"/>
  </p:notesMasterIdLst>
  <p:sldIdLst>
    <p:sldId id="256" r:id="rId2"/>
    <p:sldId id="260" r:id="rId3"/>
    <p:sldId id="354" r:id="rId4"/>
    <p:sldId id="261" r:id="rId5"/>
    <p:sldId id="319" r:id="rId6"/>
    <p:sldId id="262" r:id="rId7"/>
    <p:sldId id="257" r:id="rId8"/>
    <p:sldId id="265" r:id="rId9"/>
    <p:sldId id="320" r:id="rId10"/>
    <p:sldId id="267" r:id="rId11"/>
    <p:sldId id="264" r:id="rId12"/>
    <p:sldId id="266" r:id="rId13"/>
    <p:sldId id="325" r:id="rId14"/>
    <p:sldId id="323" r:id="rId15"/>
    <p:sldId id="316" r:id="rId16"/>
    <p:sldId id="355" r:id="rId17"/>
    <p:sldId id="324" r:id="rId18"/>
    <p:sldId id="326" r:id="rId19"/>
    <p:sldId id="329" r:id="rId20"/>
    <p:sldId id="268" r:id="rId21"/>
    <p:sldId id="318" r:id="rId22"/>
    <p:sldId id="331" r:id="rId23"/>
    <p:sldId id="330" r:id="rId24"/>
    <p:sldId id="274" r:id="rId25"/>
    <p:sldId id="360" r:id="rId26"/>
    <p:sldId id="273" r:id="rId27"/>
    <p:sldId id="332" r:id="rId28"/>
    <p:sldId id="272" r:id="rId29"/>
    <p:sldId id="275" r:id="rId30"/>
    <p:sldId id="333" r:id="rId31"/>
    <p:sldId id="334" r:id="rId32"/>
    <p:sldId id="258" r:id="rId33"/>
    <p:sldId id="276" r:id="rId34"/>
    <p:sldId id="335" r:id="rId35"/>
    <p:sldId id="277" r:id="rId36"/>
    <p:sldId id="322" r:id="rId37"/>
    <p:sldId id="356" r:id="rId38"/>
    <p:sldId id="278" r:id="rId39"/>
    <p:sldId id="280" r:id="rId40"/>
    <p:sldId id="336" r:id="rId41"/>
    <p:sldId id="284" r:id="rId42"/>
    <p:sldId id="315" r:id="rId43"/>
    <p:sldId id="281" r:id="rId44"/>
    <p:sldId id="282" r:id="rId45"/>
    <p:sldId id="357" r:id="rId46"/>
    <p:sldId id="283" r:id="rId47"/>
    <p:sldId id="337" r:id="rId48"/>
    <p:sldId id="286" r:id="rId49"/>
    <p:sldId id="358" r:id="rId50"/>
    <p:sldId id="287" r:id="rId51"/>
    <p:sldId id="271" r:id="rId52"/>
    <p:sldId id="351" r:id="rId53"/>
    <p:sldId id="290" r:id="rId54"/>
    <p:sldId id="288" r:id="rId55"/>
    <p:sldId id="291" r:id="rId56"/>
    <p:sldId id="340" r:id="rId57"/>
    <p:sldId id="343" r:id="rId58"/>
    <p:sldId id="344" r:id="rId59"/>
    <p:sldId id="341" r:id="rId60"/>
    <p:sldId id="300" r:id="rId61"/>
    <p:sldId id="345" r:id="rId62"/>
    <p:sldId id="305" r:id="rId63"/>
    <p:sldId id="362" r:id="rId64"/>
    <p:sldId id="342" r:id="rId65"/>
    <p:sldId id="301" r:id="rId66"/>
    <p:sldId id="292" r:id="rId67"/>
    <p:sldId id="293" r:id="rId68"/>
    <p:sldId id="295" r:id="rId69"/>
    <p:sldId id="294" r:id="rId70"/>
    <p:sldId id="297" r:id="rId71"/>
    <p:sldId id="347" r:id="rId72"/>
    <p:sldId id="296" r:id="rId73"/>
    <p:sldId id="346" r:id="rId74"/>
    <p:sldId id="299" r:id="rId75"/>
    <p:sldId id="352" r:id="rId76"/>
    <p:sldId id="303" r:id="rId77"/>
    <p:sldId id="306" r:id="rId78"/>
    <p:sldId id="307" r:id="rId79"/>
    <p:sldId id="308" r:id="rId80"/>
    <p:sldId id="349" r:id="rId81"/>
    <p:sldId id="353" r:id="rId82"/>
    <p:sldId id="359" r:id="rId83"/>
    <p:sldId id="311" r:id="rId84"/>
    <p:sldId id="312" r:id="rId85"/>
    <p:sldId id="361" r:id="rId86"/>
    <p:sldId id="313"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82494" autoAdjust="0"/>
  </p:normalViewPr>
  <p:slideViewPr>
    <p:cSldViewPr>
      <p:cViewPr>
        <p:scale>
          <a:sx n="70" d="100"/>
          <a:sy n="70" d="100"/>
        </p:scale>
        <p:origin x="-2466" y="-570"/>
      </p:cViewPr>
      <p:guideLst>
        <p:guide orient="horz" pos="2160"/>
        <p:guide pos="2880"/>
      </p:guideLst>
    </p:cSldViewPr>
  </p:slideViewPr>
  <p:outlineViewPr>
    <p:cViewPr>
      <p:scale>
        <a:sx n="33" d="100"/>
        <a:sy n="33" d="100"/>
      </p:scale>
      <p:origin x="0" y="20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7F7767-5821-46DA-BC1C-256874E38905}" type="datetimeFigureOut">
              <a:rPr lang="en-US" smtClean="0"/>
              <a:t>5/12/2018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21807E-7D76-4556-8D3A-EBEAEFECF69B}" type="slidenum">
              <a:rPr lang="en-US" smtClean="0"/>
              <a:t>‹#›</a:t>
            </a:fld>
            <a:endParaRPr lang="en-US"/>
          </a:p>
        </p:txBody>
      </p:sp>
    </p:spTree>
    <p:extLst>
      <p:ext uri="{BB962C8B-B14F-4D97-AF65-F5344CB8AC3E}">
        <p14:creationId xmlns:p14="http://schemas.microsoft.com/office/powerpoint/2010/main" val="2401055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 </a:t>
            </a:r>
            <a:r>
              <a:rPr lang="en-US" dirty="0" smtClean="0"/>
              <a:t>acknowledgment </a:t>
            </a:r>
            <a:r>
              <a:rPr lang="en-US" dirty="0" smtClean="0"/>
              <a:t>to Valente’s</a:t>
            </a:r>
            <a:r>
              <a:rPr lang="en-US" baseline="0" dirty="0" smtClean="0"/>
              <a:t> Social Networks &amp; Health textbook &amp; Moody’s social networks seminar lectures (backbone for materials here</a:t>
            </a:r>
            <a:r>
              <a:rPr lang="en-US" baseline="0" dirty="0" smtClean="0"/>
              <a:t>), Brea Perry for excellent lecture yesterday describing many of the measures and mechanisms for ego-networks that have counterparts</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1</a:t>
            </a:fld>
            <a:endParaRPr lang="en-US"/>
          </a:p>
        </p:txBody>
      </p:sp>
    </p:spTree>
    <p:extLst>
      <p:ext uri="{BB962C8B-B14F-4D97-AF65-F5344CB8AC3E}">
        <p14:creationId xmlns:p14="http://schemas.microsoft.com/office/powerpoint/2010/main" val="78284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Different</a:t>
            </a:r>
            <a:r>
              <a:rPr lang="en-US" baseline="0" dirty="0" smtClean="0"/>
              <a:t> common ways of measuring centrality; MANY more than these 4</a:t>
            </a:r>
          </a:p>
          <a:p>
            <a:r>
              <a:rPr lang="en-US" dirty="0" smtClean="0"/>
              <a:t>- Before examining each in turn, one more conceptual step back to think about network flow processes</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11</a:t>
            </a:fld>
            <a:endParaRPr lang="en-US"/>
          </a:p>
        </p:txBody>
      </p:sp>
    </p:spTree>
    <p:extLst>
      <p:ext uri="{BB962C8B-B14F-4D97-AF65-F5344CB8AC3E}">
        <p14:creationId xmlns:p14="http://schemas.microsoft.com/office/powerpoint/2010/main" val="62623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different types of notation</a:t>
            </a:r>
            <a:r>
              <a:rPr lang="en-US" baseline="0" dirty="0" smtClean="0"/>
              <a:t> for degrees, often normalized (over N-1) because that’s the maximum total possible – rare to normalize depending on your subfield (degree is interpretable, usually not the endpoint of our analysis</a:t>
            </a:r>
            <a:r>
              <a:rPr lang="en-US" baseline="0" dirty="0" smtClean="0"/>
              <a:t>); often calculated, then used as a variable in regression</a:t>
            </a:r>
          </a:p>
          <a:p>
            <a:r>
              <a:rPr lang="en-US" baseline="0" dirty="0" smtClean="0"/>
              <a:t>Sensitive to instrument: prompt a certain number or truncate</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12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Size by degree; some with one degree, some popular folks with </a:t>
            </a:r>
            <a:r>
              <a:rPr lang="en-US" baseline="0" dirty="0" smtClean="0"/>
              <a:t>15</a:t>
            </a:r>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13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directed data, further distinguish between sent</a:t>
            </a:r>
            <a:r>
              <a:rPr lang="en-US" baseline="0" dirty="0" smtClean="0"/>
              <a:t> and received ties (can your network conceptually be directed, as in friendship </a:t>
            </a:r>
            <a:r>
              <a:rPr lang="en-US" baseline="0" dirty="0" err="1" smtClean="0"/>
              <a:t>noms</a:t>
            </a:r>
            <a:r>
              <a:rPr lang="en-US" baseline="0" dirty="0" smtClean="0"/>
              <a:t> vs. co-attendance at a </a:t>
            </a:r>
            <a:r>
              <a:rPr lang="en-US" baseline="0" dirty="0" smtClean="0"/>
              <a:t>meeting); note that should balance for whole network, but not necessarily for individuals</a:t>
            </a:r>
          </a:p>
          <a:p>
            <a:r>
              <a:rPr lang="en-US" baseline="0" dirty="0" smtClean="0"/>
              <a:t>- Isolates as special case appearing excluded from network flow (higher risk for exclusion processes, protected from transmission)</a:t>
            </a:r>
          </a:p>
          <a:p>
            <a:r>
              <a:rPr lang="en-US" baseline="0" dirty="0" smtClean="0"/>
              <a:t>Why </a:t>
            </a:r>
            <a:r>
              <a:rPr lang="en-US" baseline="0" dirty="0" smtClean="0"/>
              <a:t>might degree centrality matter? considering adolescent friendships – in-degrees as popularity (maybe suggesting influential peers), out-degrees as expansiveness, or aspirational ties to high status peers; can think of mechanisms for how popularity/expansiveness might matter: isolates might have less social support, popular might have more disease exposure or opinion </a:t>
            </a:r>
            <a:r>
              <a:rPr lang="en-US" baseline="0" dirty="0" smtClean="0"/>
              <a:t>leaders (as Brea said, more isn’t always better if you don’t know more of what)</a:t>
            </a:r>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14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15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But </a:t>
            </a:r>
            <a:r>
              <a:rPr lang="en-US" b="1" baseline="0" dirty="0" smtClean="0"/>
              <a:t>there’s always a but</a:t>
            </a:r>
          </a:p>
        </p:txBody>
      </p:sp>
      <p:sp>
        <p:nvSpPr>
          <p:cNvPr id="4" name="Slide Number Placeholder 3"/>
          <p:cNvSpPr>
            <a:spLocks noGrp="1"/>
          </p:cNvSpPr>
          <p:nvPr>
            <p:ph type="sldNum" sz="quarter" idx="10"/>
          </p:nvPr>
        </p:nvSpPr>
        <p:spPr/>
        <p:txBody>
          <a:bodyPr/>
          <a:lstStyle/>
          <a:p>
            <a:fld id="{C021807E-7D76-4556-8D3A-EBEAEFECF69B}" type="slidenum">
              <a:rPr lang="en-US" smtClean="0"/>
              <a:t>16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Because only measure each individual’s ties, not capturing larger structural patterns in the network (here, central actor bridging different sub-groups in the network looks less important than others with redundant connections within the subgroup)</a:t>
            </a:r>
          </a:p>
          <a:p>
            <a:r>
              <a:rPr lang="en-US" baseline="0" dirty="0" smtClean="0"/>
              <a:t>- For questions that conceptually need to consider larger network structure, need a measure that takes that into account; transmission across sub-groups, connectedness across or within entire network</a:t>
            </a:r>
          </a:p>
        </p:txBody>
      </p:sp>
      <p:sp>
        <p:nvSpPr>
          <p:cNvPr id="4" name="Slide Number Placeholder 3"/>
          <p:cNvSpPr>
            <a:spLocks noGrp="1"/>
          </p:cNvSpPr>
          <p:nvPr>
            <p:ph type="sldNum" sz="quarter" idx="10"/>
          </p:nvPr>
        </p:nvSpPr>
        <p:spPr/>
        <p:txBody>
          <a:bodyPr/>
          <a:lstStyle/>
          <a:p>
            <a:fld id="{C021807E-7D76-4556-8D3A-EBEAEFECF69B}" type="slidenum">
              <a:rPr lang="en-US" smtClean="0"/>
              <a:t>17</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in-degree, but different structural positions in the network; (can imagine same conditions for other degrees); question might be satisfied by considering local structure, but perhaps want to think more about individuals’ positions given the broader patterns observed in the network:</a:t>
            </a:r>
          </a:p>
        </p:txBody>
      </p:sp>
      <p:sp>
        <p:nvSpPr>
          <p:cNvPr id="4" name="Slide Number Placeholder 3"/>
          <p:cNvSpPr>
            <a:spLocks noGrp="1"/>
          </p:cNvSpPr>
          <p:nvPr>
            <p:ph type="sldNum" sz="quarter" idx="10"/>
          </p:nvPr>
        </p:nvSpPr>
        <p:spPr/>
        <p:txBody>
          <a:bodyPr/>
          <a:lstStyle/>
          <a:p>
            <a:fld id="{C021807E-7D76-4556-8D3A-EBEAEFECF69B}" type="slidenum">
              <a:rPr lang="en-US" smtClean="0"/>
              <a:t>18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Note: not digging deep into math (mostly just push a button now) but it’s in there if you want to refer back; include some health examples if you want to see it in action, but not going to go too in depth given the diversity of topics in the room</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Distance </a:t>
            </a:r>
            <a:r>
              <a:rPr lang="en-US" i="0" baseline="0" dirty="0" smtClean="0"/>
              <a:t>= geodesic distance – shortest path between 2 actors; if every actor in graph connected by at least one path, then we call it a component, and the graph is connected.</a:t>
            </a:r>
          </a:p>
        </p:txBody>
      </p:sp>
      <p:sp>
        <p:nvSpPr>
          <p:cNvPr id="4" name="Slide Number Placeholder 3"/>
          <p:cNvSpPr>
            <a:spLocks noGrp="1"/>
          </p:cNvSpPr>
          <p:nvPr>
            <p:ph type="sldNum" sz="quarter" idx="10"/>
          </p:nvPr>
        </p:nvSpPr>
        <p:spPr/>
        <p:txBody>
          <a:bodyPr/>
          <a:lstStyle/>
          <a:p>
            <a:fld id="{C021807E-7D76-4556-8D3A-EBEAEFECF69B}" type="slidenum">
              <a:rPr lang="en-US" smtClean="0"/>
              <a:t>19</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Closeness = inverse of sum of distances from actor </a:t>
            </a:r>
            <a:r>
              <a:rPr lang="en-US" i="1" baseline="0" dirty="0" err="1" smtClean="0"/>
              <a:t>i</a:t>
            </a:r>
            <a:r>
              <a:rPr lang="en-US" i="1" baseline="0" dirty="0" smtClean="0"/>
              <a:t>  </a:t>
            </a:r>
            <a:r>
              <a:rPr lang="en-US" i="0" baseline="0" dirty="0" smtClean="0"/>
              <a:t>to all other actors; standardized to 0-1 range by graph size (g=#nodes)</a:t>
            </a:r>
          </a:p>
          <a:p>
            <a:endParaRPr lang="en-US" i="0"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20</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“whole” in quotes because generally know entire the network of possible relations; same sampling and boundary issues discussed in the data collection lecture; overlap with ego-network measures, many have a sociocentric counterpart: main difference is here we generally have data, such as a survey response, on the alters as well as egos</a:t>
            </a:r>
          </a:p>
        </p:txBody>
      </p:sp>
      <p:sp>
        <p:nvSpPr>
          <p:cNvPr id="4" name="Slide Number Placeholder 3"/>
          <p:cNvSpPr>
            <a:spLocks noGrp="1"/>
          </p:cNvSpPr>
          <p:nvPr>
            <p:ph type="sldNum" sz="quarter" idx="10"/>
          </p:nvPr>
        </p:nvSpPr>
        <p:spPr/>
        <p:txBody>
          <a:bodyPr/>
          <a:lstStyle/>
          <a:p>
            <a:fld id="{C021807E-7D76-4556-8D3A-EBEAEFECF69B}" type="slidenum">
              <a:rPr lang="en-US" smtClean="0"/>
              <a:t>2</a:t>
            </a:fld>
            <a:endParaRPr lang="en-US"/>
          </a:p>
        </p:txBody>
      </p:sp>
    </p:spTree>
    <p:extLst>
      <p:ext uri="{BB962C8B-B14F-4D97-AF65-F5344CB8AC3E}">
        <p14:creationId xmlns:p14="http://schemas.microsoft.com/office/powerpoint/2010/main" val="2371017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these toy mini-graphs: if undirected, see distance to other nodes in matrix, inverse of sum, then normalized to compare across graphs; different kind of structural information comparing across graphs compared to degree</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21</a:t>
            </a:fld>
            <a:endParaRPr lang="en-US"/>
          </a:p>
        </p:txBody>
      </p:sp>
    </p:spTree>
    <p:extLst>
      <p:ext uri="{BB962C8B-B14F-4D97-AF65-F5344CB8AC3E}">
        <p14:creationId xmlns:p14="http://schemas.microsoft.com/office/powerpoint/2010/main" val="242423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closeness not that different from degree, smaller range of variation; plot degree vs. closeness; closeness in </a:t>
            </a:r>
            <a:r>
              <a:rPr lang="en-US" baseline="0" dirty="0" err="1" smtClean="0"/>
              <a:t>statnet</a:t>
            </a:r>
            <a:r>
              <a:rPr lang="en-US" baseline="0" dirty="0" smtClean="0"/>
              <a:t>, so those with only in-</a:t>
            </a:r>
            <a:r>
              <a:rPr lang="en-US" baseline="0" dirty="0" err="1" smtClean="0"/>
              <a:t>degs</a:t>
            </a:r>
            <a:r>
              <a:rPr lang="en-US" baseline="0" dirty="0" smtClean="0"/>
              <a:t> (pendants, too cool for school) have closeness of 0</a:t>
            </a:r>
          </a:p>
          <a:p>
            <a:r>
              <a:rPr lang="en-US" baseline="0" dirty="0" smtClean="0"/>
              <a:t>Plot closeness by degree for our little toy graph: see similar, but struggles with those with out-degree=0</a:t>
            </a:r>
          </a:p>
        </p:txBody>
      </p:sp>
      <p:sp>
        <p:nvSpPr>
          <p:cNvPr id="4" name="Slide Number Placeholder 3"/>
          <p:cNvSpPr>
            <a:spLocks noGrp="1"/>
          </p:cNvSpPr>
          <p:nvPr>
            <p:ph type="sldNum" sz="quarter" idx="10"/>
          </p:nvPr>
        </p:nvSpPr>
        <p:spPr/>
        <p:txBody>
          <a:bodyPr/>
          <a:lstStyle/>
          <a:p>
            <a:fld id="{C021807E-7D76-4556-8D3A-EBEAEFECF69B}" type="slidenum">
              <a:rPr lang="en-US" smtClean="0"/>
              <a:t>22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Just like degree, direction of the flow might matter (someone who reaches many other might not be reachable in ways that matter, depending on nature of flow); Sometimes called directed closeness (instead of in &amp; out)</a:t>
            </a:r>
          </a:p>
          <a:p>
            <a:pPr marL="171450" indent="-171450">
              <a:buFontTx/>
              <a:buChar char="-"/>
            </a:pPr>
            <a:r>
              <a:rPr lang="en-US" i="0" baseline="0" dirty="0" smtClean="0"/>
              <a:t>Usually isolates treated as infinitely distant – sometimes substitute N (net size) or D + 1 (longest distance + 1)</a:t>
            </a:r>
          </a:p>
          <a:p>
            <a:pPr marL="171450" indent="-171450">
              <a:buFontTx/>
              <a:buChar char="-"/>
            </a:pPr>
            <a:r>
              <a:rPr lang="en-US" i="0" baseline="0" dirty="0" smtClean="0"/>
              <a:t>For ex: </a:t>
            </a:r>
            <a:r>
              <a:rPr lang="en-US" i="0" baseline="0" dirty="0" err="1" smtClean="0"/>
              <a:t>statnet</a:t>
            </a:r>
            <a:r>
              <a:rPr lang="en-US" i="0" baseline="0" dirty="0" smtClean="0"/>
              <a:t> calculates in traditional social networks way with the inverse, so higher value = more close to other nodes in the net, but </a:t>
            </a:r>
            <a:r>
              <a:rPr lang="en-US" i="0" baseline="0" dirty="0" err="1" smtClean="0"/>
              <a:t>igraph</a:t>
            </a:r>
            <a:r>
              <a:rPr lang="en-US" i="0" baseline="0" dirty="0" smtClean="0"/>
              <a:t> doesn’t inverse, so higher closeness values = more distance (further)</a:t>
            </a:r>
          </a:p>
        </p:txBody>
      </p:sp>
      <p:sp>
        <p:nvSpPr>
          <p:cNvPr id="4" name="Slide Number Placeholder 3"/>
          <p:cNvSpPr>
            <a:spLocks noGrp="1"/>
          </p:cNvSpPr>
          <p:nvPr>
            <p:ph type="sldNum" sz="quarter" idx="10"/>
          </p:nvPr>
        </p:nvSpPr>
        <p:spPr/>
        <p:txBody>
          <a:bodyPr/>
          <a:lstStyle/>
          <a:p>
            <a:fld id="{C021807E-7D76-4556-8D3A-EBEAEFECF69B}" type="slidenum">
              <a:rPr lang="en-US" smtClean="0"/>
              <a:t>23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0"/>
              </a:spcBef>
              <a:buFontTx/>
              <a:buChar char="-"/>
            </a:pPr>
            <a:r>
              <a:rPr lang="en-US" altLang="en-US" sz="1200" baseline="0" dirty="0" smtClean="0">
                <a:cs typeface="Arial" charset="0"/>
              </a:rPr>
              <a:t>Again, shortest path = geodesic (Where </a:t>
            </a:r>
            <a:r>
              <a:rPr lang="en-US" altLang="en-US" sz="1200" baseline="0" dirty="0" err="1" smtClean="0">
                <a:cs typeface="Arial" charset="0"/>
              </a:rPr>
              <a:t>g</a:t>
            </a:r>
            <a:r>
              <a:rPr lang="en-US" altLang="en-US" sz="1200" i="1" dirty="0" err="1" smtClean="0">
                <a:cs typeface="Arial" charset="0"/>
              </a:rPr>
              <a:t>jk</a:t>
            </a:r>
            <a:r>
              <a:rPr lang="en-US" altLang="en-US" sz="1200" baseline="0" dirty="0" smtClean="0">
                <a:cs typeface="Arial" charset="0"/>
              </a:rPr>
              <a:t> = the number of geodesics connecting </a:t>
            </a:r>
            <a:r>
              <a:rPr lang="en-US" altLang="en-US" sz="1200" i="1" baseline="0" dirty="0" err="1" smtClean="0">
                <a:cs typeface="Arial" charset="0"/>
              </a:rPr>
              <a:t>jk</a:t>
            </a:r>
            <a:r>
              <a:rPr lang="en-US" altLang="en-US" sz="1200" baseline="0" dirty="0" smtClean="0">
                <a:cs typeface="Arial" charset="0"/>
              </a:rPr>
              <a:t>, and  </a:t>
            </a:r>
            <a:r>
              <a:rPr lang="en-US" altLang="en-US" sz="1200" baseline="0" dirty="0" err="1" smtClean="0">
                <a:cs typeface="Arial" charset="0"/>
              </a:rPr>
              <a:t>g</a:t>
            </a:r>
            <a:r>
              <a:rPr lang="en-US" altLang="en-US" sz="1200" i="1" dirty="0" err="1" smtClean="0">
                <a:cs typeface="Arial" charset="0"/>
              </a:rPr>
              <a:t>jk</a:t>
            </a:r>
            <a:r>
              <a:rPr lang="en-US" altLang="en-US" sz="1200" i="1" baseline="0" dirty="0" smtClean="0">
                <a:cs typeface="Arial" charset="0"/>
              </a:rPr>
              <a:t>(</a:t>
            </a:r>
            <a:r>
              <a:rPr lang="en-US" altLang="en-US" sz="1200" i="1" baseline="0" dirty="0" err="1" smtClean="0">
                <a:cs typeface="Arial" charset="0"/>
              </a:rPr>
              <a:t>n</a:t>
            </a:r>
            <a:r>
              <a:rPr lang="en-US" altLang="en-US" sz="1200" i="1" dirty="0" err="1" smtClean="0">
                <a:cs typeface="Arial" charset="0"/>
              </a:rPr>
              <a:t>i</a:t>
            </a:r>
            <a:r>
              <a:rPr lang="en-US" altLang="en-US" sz="1200" i="1" baseline="0" dirty="0" smtClean="0">
                <a:cs typeface="Arial" charset="0"/>
              </a:rPr>
              <a:t>)</a:t>
            </a:r>
            <a:r>
              <a:rPr lang="en-US" altLang="en-US" sz="1200" baseline="0" dirty="0" smtClean="0">
                <a:cs typeface="Arial" charset="0"/>
              </a:rPr>
              <a:t> = the number that actor </a:t>
            </a:r>
            <a:r>
              <a:rPr lang="en-US" altLang="en-US" sz="1200" i="1" baseline="0" dirty="0" err="1" smtClean="0">
                <a:cs typeface="Arial" charset="0"/>
              </a:rPr>
              <a:t>i</a:t>
            </a:r>
            <a:r>
              <a:rPr lang="en-US" altLang="en-US" sz="1200" baseline="0" dirty="0" smtClean="0">
                <a:cs typeface="Arial" charset="0"/>
              </a:rPr>
              <a:t> is on)</a:t>
            </a:r>
          </a:p>
          <a:p>
            <a:pPr marL="171450" indent="-171450">
              <a:spcBef>
                <a:spcPct val="0"/>
              </a:spcBef>
              <a:buFontTx/>
              <a:buChar char="-"/>
            </a:pPr>
            <a:r>
              <a:rPr lang="en-US" altLang="en-US" sz="1200" baseline="0" dirty="0" smtClean="0">
                <a:cs typeface="Arial" charset="0"/>
              </a:rPr>
              <a:t>Strategic structural position beyond volume: who is a central bridge? For Freeman: gate-keepers</a:t>
            </a:r>
          </a:p>
          <a:p>
            <a:pPr marL="171450" indent="-171450">
              <a:spcBef>
                <a:spcPct val="0"/>
              </a:spcBef>
              <a:buFontTx/>
              <a:buChar char="-"/>
            </a:pPr>
            <a:endParaRPr lang="en-US" altLang="en-US" sz="1200" baseline="0" dirty="0" smtClean="0">
              <a:cs typeface="Arial" charset="0"/>
            </a:endParaRPr>
          </a:p>
          <a:p>
            <a:pPr algn="r"/>
            <a:endParaRPr lang="en-US" baseline="0" dirty="0" smtClean="0"/>
          </a:p>
          <a:p>
            <a:pPr algn="r"/>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24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betweenness for connectors here (higher values = more times bridging other nodes, on the shortest geodesic</a:t>
            </a:r>
            <a:r>
              <a:rPr lang="en-US" baseline="0" dirty="0" smtClean="0"/>
              <a:t>); Landon has great visuals and explanation and speaks to physician networks if relevant to your work</a:t>
            </a:r>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25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betweenness for connectors here (higher values = more times bridging other nodes, on the shortest geodesic</a:t>
            </a:r>
            <a:r>
              <a:rPr lang="en-US" baseline="0" dirty="0" smtClean="0"/>
              <a:t>); Landon has great visuals and explanation and speaks to physician networks if relevant to your work</a:t>
            </a:r>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26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differences from degree: important nodes connecting others</a:t>
            </a:r>
          </a:p>
        </p:txBody>
      </p:sp>
      <p:sp>
        <p:nvSpPr>
          <p:cNvPr id="4" name="Slide Number Placeholder 3"/>
          <p:cNvSpPr>
            <a:spLocks noGrp="1"/>
          </p:cNvSpPr>
          <p:nvPr>
            <p:ph type="sldNum" sz="quarter" idx="10"/>
          </p:nvPr>
        </p:nvSpPr>
        <p:spPr/>
        <p:txBody>
          <a:bodyPr/>
          <a:lstStyle/>
          <a:p>
            <a:fld id="{C021807E-7D76-4556-8D3A-EBEAEFECF69B}" type="slidenum">
              <a:rPr lang="en-US" smtClean="0"/>
              <a:t>27</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Betweenness likely problematically restrictive: a lot of times information or whatever is flowing in the network (peer influence, flu) can spread by more than just the shortest path</a:t>
            </a:r>
          </a:p>
        </p:txBody>
      </p:sp>
      <p:sp>
        <p:nvSpPr>
          <p:cNvPr id="4" name="Slide Number Placeholder 3"/>
          <p:cNvSpPr>
            <a:spLocks noGrp="1"/>
          </p:cNvSpPr>
          <p:nvPr>
            <p:ph type="sldNum" sz="quarter" idx="10"/>
          </p:nvPr>
        </p:nvSpPr>
        <p:spPr/>
        <p:txBody>
          <a:bodyPr/>
          <a:lstStyle/>
          <a:p>
            <a:fld id="{C021807E-7D76-4556-8D3A-EBEAEFECF69B}" type="slidenum">
              <a:rPr lang="en-US" smtClean="0"/>
              <a:t>28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small</a:t>
            </a:r>
            <a:r>
              <a:rPr lang="en-US" baseline="0" dirty="0" smtClean="0"/>
              <a:t> example network, see relatively low degree and high </a:t>
            </a:r>
            <a:r>
              <a:rPr lang="en-US" baseline="0" dirty="0" err="1" smtClean="0"/>
              <a:t>betweenness</a:t>
            </a:r>
            <a:r>
              <a:rPr lang="en-US" baseline="0" dirty="0" smtClean="0"/>
              <a:t> – few ties but crucial for network flow</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29</a:t>
            </a:fld>
            <a:endParaRPr lang="en-US"/>
          </a:p>
        </p:txBody>
      </p:sp>
    </p:spTree>
    <p:extLst>
      <p:ext uri="{BB962C8B-B14F-4D97-AF65-F5344CB8AC3E}">
        <p14:creationId xmlns:p14="http://schemas.microsoft.com/office/powerpoint/2010/main" val="1276748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Sized by degree vs. in-degree, see some popular students with redundant ties (not important </a:t>
            </a:r>
            <a:r>
              <a:rPr lang="en-US" baseline="0" dirty="0" err="1" smtClean="0"/>
              <a:t>bridgers</a:t>
            </a:r>
            <a:r>
              <a:rPr lang="en-US" baseline="0" dirty="0" smtClean="0"/>
              <a:t>), and some semi-popular kids with important bridging </a:t>
            </a:r>
            <a:r>
              <a:rPr lang="en-US" baseline="0" dirty="0" smtClean="0"/>
              <a:t>roles;</a:t>
            </a:r>
          </a:p>
          <a:p>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30</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frames for organizing how we think about network descriptives;</a:t>
            </a:r>
          </a:p>
          <a:p>
            <a:r>
              <a:rPr lang="en-US" baseline="0" dirty="0" smtClean="0"/>
              <a:t>- Could think micro/</a:t>
            </a:r>
            <a:r>
              <a:rPr lang="en-US" baseline="0" dirty="0" err="1" smtClean="0"/>
              <a:t>meso</a:t>
            </a:r>
            <a:r>
              <a:rPr lang="en-US" baseline="0" dirty="0" smtClean="0"/>
              <a:t>/macro: </a:t>
            </a:r>
            <a:r>
              <a:rPr lang="en-US" baseline="0" dirty="0" err="1" smtClean="0"/>
              <a:t>microprocesses</a:t>
            </a:r>
            <a:r>
              <a:rPr lang="en-US" baseline="0" dirty="0" smtClean="0"/>
              <a:t> that help to generate networks, </a:t>
            </a:r>
            <a:r>
              <a:rPr lang="en-US" baseline="0" dirty="0" err="1" smtClean="0"/>
              <a:t>meso</a:t>
            </a:r>
            <a:r>
              <a:rPr lang="en-US" baseline="0" dirty="0" smtClean="0"/>
              <a:t>-features of sub-groups within network, macro features of entire networks;</a:t>
            </a:r>
          </a:p>
          <a:p>
            <a:r>
              <a:rPr lang="en-US" baseline="0" dirty="0" smtClean="0"/>
              <a:t>- Here: starting with a more conceptual framework, if you’re used to analyses on individuals, translating that to network descriptives; or thinking about how we identify important actors in a network, how would we measure that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3</a:t>
            </a:fld>
            <a:endParaRPr lang="en-US"/>
          </a:p>
        </p:txBody>
      </p:sp>
    </p:spTree>
    <p:extLst>
      <p:ext uri="{BB962C8B-B14F-4D97-AF65-F5344CB8AC3E}">
        <p14:creationId xmlns:p14="http://schemas.microsoft.com/office/powerpoint/2010/main" val="2371017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related, but not equivalent; some expansive, not v popular kids; others with redundant ties, or high bridging even though not most popular</a:t>
            </a:r>
          </a:p>
          <a:p>
            <a:r>
              <a:rPr lang="en-US" baseline="0" dirty="0" smtClean="0"/>
              <a:t>In fact, see correlations between measures in our toy example</a:t>
            </a:r>
          </a:p>
        </p:txBody>
      </p:sp>
      <p:sp>
        <p:nvSpPr>
          <p:cNvPr id="4" name="Slide Number Placeholder 3"/>
          <p:cNvSpPr>
            <a:spLocks noGrp="1"/>
          </p:cNvSpPr>
          <p:nvPr>
            <p:ph type="sldNum" sz="quarter" idx="10"/>
          </p:nvPr>
        </p:nvSpPr>
        <p:spPr/>
        <p:txBody>
          <a:bodyPr/>
          <a:lstStyle/>
          <a:p>
            <a:fld id="{C021807E-7D76-4556-8D3A-EBEAEFECF69B}" type="slidenum">
              <a:rPr lang="en-US" smtClean="0"/>
              <a:t>31</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200" baseline="0" dirty="0" smtClean="0">
                <a:cs typeface="Arial" charset="0"/>
              </a:rPr>
              <a:t>Formula: </a:t>
            </a:r>
          </a:p>
          <a:p>
            <a:pPr>
              <a:spcBef>
                <a:spcPct val="0"/>
              </a:spcBef>
            </a:pPr>
            <a:r>
              <a:rPr lang="en-US" altLang="en-US" sz="1000" baseline="0" dirty="0" smtClean="0">
                <a:latin typeface="Symbol" pitchFamily="18" charset="2"/>
                <a:cs typeface="Arial" charset="0"/>
              </a:rPr>
              <a:t>alpha</a:t>
            </a:r>
            <a:r>
              <a:rPr lang="en-US" altLang="en-US" sz="1000" baseline="0" dirty="0" smtClean="0">
                <a:cs typeface="Arial" charset="0"/>
              </a:rPr>
              <a:t> is a scaling vector, which is set to normalize the score.  </a:t>
            </a:r>
          </a:p>
          <a:p>
            <a:pPr>
              <a:spcBef>
                <a:spcPct val="0"/>
              </a:spcBef>
            </a:pPr>
            <a:r>
              <a:rPr lang="en-US" altLang="en-US" sz="1000" baseline="0" dirty="0" smtClean="0">
                <a:cs typeface="Arial" charset="0"/>
              </a:rPr>
              <a:t> </a:t>
            </a:r>
            <a:r>
              <a:rPr lang="en-US" altLang="en-US" sz="1000" baseline="0" dirty="0" smtClean="0">
                <a:latin typeface="Symbol" pitchFamily="18" charset="2"/>
                <a:cs typeface="Arial" charset="0"/>
              </a:rPr>
              <a:t>beta</a:t>
            </a:r>
            <a:r>
              <a:rPr lang="en-US" altLang="en-US" sz="1000" baseline="0" dirty="0" smtClean="0">
                <a:cs typeface="Arial" charset="0"/>
              </a:rPr>
              <a:t> - </a:t>
            </a:r>
            <a:r>
              <a:rPr lang="en-US" altLang="en-US" sz="1000" i="1" baseline="0" dirty="0" smtClean="0">
                <a:cs typeface="Arial" charset="0"/>
              </a:rPr>
              <a:t>weight </a:t>
            </a:r>
            <a:r>
              <a:rPr lang="en-US" altLang="en-US" sz="1000" baseline="0" dirty="0" smtClean="0">
                <a:cs typeface="Arial" charset="0"/>
              </a:rPr>
              <a:t>the centrality of people ego is tied to: small value = local structure (same as degree as nears 0), larger value = weight to global structure (radius, or reach, of power); positive = higher centrality tied to other central people, negative = higher centrality tied to others who are </a:t>
            </a:r>
            <a:r>
              <a:rPr lang="en-US" altLang="en-US" sz="1000" i="1" baseline="0" dirty="0" smtClean="0">
                <a:cs typeface="Arial" charset="0"/>
              </a:rPr>
              <a:t>not </a:t>
            </a:r>
            <a:r>
              <a:rPr lang="en-US" altLang="en-US" sz="1000" baseline="0" dirty="0" smtClean="0">
                <a:cs typeface="Arial" charset="0"/>
              </a:rPr>
              <a:t>central</a:t>
            </a:r>
          </a:p>
          <a:p>
            <a:pPr>
              <a:spcBef>
                <a:spcPct val="0"/>
              </a:spcBef>
            </a:pPr>
            <a:r>
              <a:rPr lang="en-US" altLang="en-US" sz="1000" b="1" baseline="0" dirty="0" smtClean="0">
                <a:cs typeface="Arial" charset="0"/>
              </a:rPr>
              <a:t>R</a:t>
            </a:r>
            <a:r>
              <a:rPr lang="en-US" altLang="en-US" sz="1000" baseline="0" dirty="0" smtClean="0">
                <a:cs typeface="Arial" charset="0"/>
              </a:rPr>
              <a:t> is the adjacency matrix (can be valued)</a:t>
            </a:r>
          </a:p>
          <a:p>
            <a:pPr>
              <a:spcBef>
                <a:spcPct val="0"/>
              </a:spcBef>
            </a:pPr>
            <a:r>
              <a:rPr lang="en-US" altLang="en-US" sz="1000" b="1" baseline="0" dirty="0" smtClean="0">
                <a:cs typeface="Arial" charset="0"/>
              </a:rPr>
              <a:t>I</a:t>
            </a:r>
            <a:r>
              <a:rPr lang="en-US" altLang="en-US" sz="1000" baseline="0" dirty="0" smtClean="0">
                <a:cs typeface="Arial" charset="0"/>
              </a:rPr>
              <a:t> is the identity matrix (1s down the diagonal) </a:t>
            </a:r>
          </a:p>
          <a:p>
            <a:pPr>
              <a:spcBef>
                <a:spcPct val="0"/>
              </a:spcBef>
            </a:pPr>
            <a:r>
              <a:rPr lang="en-US" altLang="en-US" sz="1000" b="1" baseline="0" dirty="0" smtClean="0">
                <a:cs typeface="Arial" charset="0"/>
              </a:rPr>
              <a:t>1</a:t>
            </a:r>
            <a:r>
              <a:rPr lang="en-US" altLang="en-US" sz="1000" baseline="0" dirty="0" smtClean="0">
                <a:cs typeface="Arial" charset="0"/>
              </a:rPr>
              <a:t> is a matrix of all ones.</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33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baseline="0" dirty="0" smtClean="0">
                <a:cs typeface="Arial" charset="0"/>
              </a:rPr>
              <a:t>Beta as tuning: boost or penalty if alters’ are connected to others – imagine being connected to well-connected others as a higher score (more power/influence), or as a penalty (more powerful if connected to others with fewer connections)</a:t>
            </a:r>
          </a:p>
          <a:p>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34</a:t>
            </a:fld>
            <a:endParaRPr lang="en-US"/>
          </a:p>
        </p:txBody>
      </p:sp>
    </p:spTree>
    <p:extLst>
      <p:ext uri="{BB962C8B-B14F-4D97-AF65-F5344CB8AC3E}">
        <p14:creationId xmlns:p14="http://schemas.microsoft.com/office/powerpoint/2010/main" val="4052948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Beta as tuning: boost or penalty if alters’ are connected to others</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35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36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ct val="0"/>
              </a:spcBef>
              <a:spcAft>
                <a:spcPts val="0"/>
              </a:spcAft>
              <a:buClrTx/>
              <a:buSzTx/>
              <a:buFontTx/>
              <a:buNone/>
              <a:tabLst/>
              <a:defRPr/>
            </a:pPr>
            <a:r>
              <a:rPr lang="en-US" baseline="0" dirty="0" smtClean="0"/>
              <a:t>Can use in combination, but multicollinearity is concern, so best to be choosy based on theory</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37</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Characteristics of entire collected sociocentric network that are corollaries of the measures used for individual </a:t>
            </a:r>
            <a:r>
              <a:rPr lang="en-US" altLang="en-US" sz="1000" baseline="0" dirty="0" smtClean="0">
                <a:cs typeface="Arial" charset="0"/>
              </a:rPr>
              <a:t>nodes (Freeman’s definition, want </a:t>
            </a:r>
            <a:r>
              <a:rPr lang="en-US" altLang="en-US" sz="1000" baseline="0" dirty="0" err="1" smtClean="0">
                <a:cs typeface="Arial" charset="0"/>
              </a:rPr>
              <a:t>indvl</a:t>
            </a:r>
            <a:r>
              <a:rPr lang="en-US" altLang="en-US" sz="1000" baseline="0" dirty="0" smtClean="0">
                <a:cs typeface="Arial" charset="0"/>
              </a:rPr>
              <a:t> and net measure)</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38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sz="1000" baseline="0" dirty="0" smtClean="0">
                <a:latin typeface="+mn-lt"/>
              </a:rPr>
              <a:t>Translating individual</a:t>
            </a:r>
            <a:r>
              <a:rPr lang="en-US" altLang="en-US" sz="1000" dirty="0" smtClean="0">
                <a:latin typeface="+mn-lt"/>
              </a:rPr>
              <a:t> actors degrees to whole network measures: </a:t>
            </a:r>
          </a:p>
          <a:p>
            <a:pPr>
              <a:spcBef>
                <a:spcPct val="0"/>
              </a:spcBef>
            </a:pP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39</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 see power/gamma</a:t>
            </a:r>
            <a:r>
              <a:rPr lang="en-US" baseline="0" dirty="0" smtClean="0"/>
              <a:t> distribution</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40</a:t>
            </a:fld>
            <a:endParaRPr lang="en-US"/>
          </a:p>
        </p:txBody>
      </p:sp>
    </p:spTree>
    <p:extLst>
      <p:ext uri="{BB962C8B-B14F-4D97-AF65-F5344CB8AC3E}">
        <p14:creationId xmlns:p14="http://schemas.microsoft.com/office/powerpoint/2010/main" val="1622908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41</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Mostly review, establish foundation for some of</a:t>
            </a:r>
            <a:r>
              <a:rPr lang="en-US" baseline="0" dirty="0" smtClean="0"/>
              <a:t> you, serve as a reminder for most of you of some of the options you might have forgot about;</a:t>
            </a:r>
            <a:r>
              <a:rPr lang="en-US" dirty="0" smtClean="0"/>
              <a:t> so hope that we</a:t>
            </a:r>
            <a:r>
              <a:rPr lang="en-US" baseline="0" dirty="0" smtClean="0"/>
              <a:t> can have a more interactive lecture style, so questions, suggestions encouraged, especially because my subfield is adolescents &amp; mental health, know we have people in the room studying wide array of topics, so helpful if you bring up questions or great resources in your field</a:t>
            </a:r>
          </a:p>
          <a:p>
            <a:r>
              <a:rPr lang="en-US" baseline="0" dirty="0" smtClean="0"/>
              <a:t>Centrality: individuals, networks, structural holes</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4</a:t>
            </a:fld>
            <a:endParaRPr lang="en-US"/>
          </a:p>
        </p:txBody>
      </p:sp>
    </p:spTree>
    <p:extLst>
      <p:ext uri="{BB962C8B-B14F-4D97-AF65-F5344CB8AC3E}">
        <p14:creationId xmlns:p14="http://schemas.microsoft.com/office/powerpoint/2010/main" val="823561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sz="1000" baseline="0" dirty="0" smtClean="0">
                <a:cs typeface="Arial" charset="0"/>
              </a:rPr>
              <a:t>Morris &amp; </a:t>
            </a:r>
            <a:r>
              <a:rPr lang="en-US" altLang="en-US" sz="1000" baseline="0" dirty="0" err="1" smtClean="0">
                <a:cs typeface="Arial" charset="0"/>
              </a:rPr>
              <a:t>Kretzchmar’s</a:t>
            </a:r>
            <a:r>
              <a:rPr lang="en-US" altLang="en-US" sz="1000" baseline="0" dirty="0" smtClean="0">
                <a:cs typeface="Arial" charset="0"/>
              </a:rPr>
              <a:t> classic: simulating HIV, considering monogamy in degree distribution (in 100 simulations, most only add 1 infected partner, max is 16, under 1% of simulated pop)</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Star: Freeman centralization of 1, Circle: 0; based on degree</a:t>
            </a:r>
          </a:p>
          <a:p>
            <a:pPr>
              <a:spcBef>
                <a:spcPct val="0"/>
              </a:spcBef>
            </a:pPr>
            <a:r>
              <a:rPr lang="en-US" altLang="en-US" sz="1000" baseline="0" dirty="0" smtClean="0">
                <a:cs typeface="Arial" charset="0"/>
              </a:rPr>
              <a:t>Wasserman &amp; Faust – </a:t>
            </a:r>
            <a:r>
              <a:rPr lang="en-US" altLang="en-US" sz="1000" baseline="0" dirty="0" err="1" smtClean="0">
                <a:cs typeface="Arial" charset="0"/>
              </a:rPr>
              <a:t>std</a:t>
            </a:r>
            <a:r>
              <a:rPr lang="en-US" altLang="en-US" sz="1000" baseline="0" dirty="0" smtClean="0">
                <a:cs typeface="Arial" charset="0"/>
              </a:rPr>
              <a:t> dev of centrality measures; beyond degree (indegree </a:t>
            </a:r>
            <a:r>
              <a:rPr lang="en-US" altLang="en-US" sz="1000" baseline="0" dirty="0" err="1" smtClean="0">
                <a:cs typeface="Arial" charset="0"/>
              </a:rPr>
              <a:t>centlztn</a:t>
            </a:r>
            <a:r>
              <a:rPr lang="en-US" altLang="en-US" sz="1000" baseline="0" dirty="0" smtClean="0">
                <a:cs typeface="Arial" charset="0"/>
              </a:rPr>
              <a:t>, </a:t>
            </a:r>
            <a:r>
              <a:rPr lang="en-US" altLang="en-US" sz="1000" baseline="0" dirty="0" err="1" smtClean="0">
                <a:cs typeface="Arial" charset="0"/>
              </a:rPr>
              <a:t>betweeness</a:t>
            </a:r>
            <a:r>
              <a:rPr lang="en-US" altLang="en-US" sz="1000" baseline="0" dirty="0" smtClean="0">
                <a:cs typeface="Arial" charset="0"/>
              </a:rPr>
              <a:t> centralization, etc.)</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Saw this as key feature of </a:t>
            </a:r>
            <a:r>
              <a:rPr lang="en-US" altLang="en-US" sz="1000" baseline="0" dirty="0" err="1" smtClean="0">
                <a:cs typeface="Arial" charset="0"/>
              </a:rPr>
              <a:t>egonets</a:t>
            </a:r>
            <a:r>
              <a:rPr lang="en-US" altLang="en-US" sz="1000" baseline="0" dirty="0" smtClean="0">
                <a:cs typeface="Arial" charset="0"/>
              </a:rPr>
              <a:t>;</a:t>
            </a:r>
          </a:p>
          <a:p>
            <a:pPr>
              <a:spcBef>
                <a:spcPct val="0"/>
              </a:spcBef>
            </a:pPr>
            <a:r>
              <a:rPr lang="en-US" altLang="en-US" sz="1000" baseline="0" dirty="0" smtClean="0">
                <a:cs typeface="Arial" charset="0"/>
              </a:rPr>
              <a:t>Density typically low if friendship relation, </a:t>
            </a:r>
            <a:r>
              <a:rPr lang="en-US" altLang="en-US" sz="1000" baseline="0" dirty="0" smtClean="0">
                <a:cs typeface="Arial" charset="0"/>
              </a:rPr>
              <a:t>hierarchies</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Saw this as key feature of </a:t>
            </a:r>
            <a:r>
              <a:rPr lang="en-US" altLang="en-US" sz="1000" baseline="0" dirty="0" err="1" smtClean="0">
                <a:cs typeface="Arial" charset="0"/>
              </a:rPr>
              <a:t>egonets</a:t>
            </a:r>
            <a:r>
              <a:rPr lang="en-US" altLang="en-US" sz="1000" baseline="0" dirty="0" smtClean="0">
                <a:cs typeface="Arial" charset="0"/>
              </a:rPr>
              <a:t>;</a:t>
            </a:r>
          </a:p>
          <a:p>
            <a:pPr>
              <a:spcBef>
                <a:spcPct val="0"/>
              </a:spcBef>
            </a:pPr>
            <a:r>
              <a:rPr lang="en-US" altLang="en-US" sz="1000" baseline="0" dirty="0" smtClean="0">
                <a:cs typeface="Arial" charset="0"/>
              </a:rPr>
              <a:t>Density typically low if friendship relation, hierarchies; use density to define special subgroups, like cliques (discuss in a minute)</a:t>
            </a:r>
          </a:p>
          <a:p>
            <a:pPr>
              <a:spcBef>
                <a:spcPct val="0"/>
              </a:spcBef>
            </a:pPr>
            <a:r>
              <a:rPr lang="en-US" altLang="en-US" sz="1000" baseline="0" dirty="0" smtClean="0">
                <a:cs typeface="Arial" charset="0"/>
              </a:rPr>
              <a:t>Often see interactions between size and density</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Discussed Homophily, but can think about it on the network level as </a:t>
            </a:r>
            <a:r>
              <a:rPr lang="en-US" altLang="en-US" sz="1000" baseline="0" dirty="0" err="1" smtClean="0">
                <a:cs typeface="Arial" charset="0"/>
              </a:rPr>
              <a:t>assortativity</a:t>
            </a:r>
            <a:r>
              <a:rPr lang="en-US" altLang="en-US" sz="1000" baseline="0" dirty="0" smtClean="0">
                <a:cs typeface="Arial" charset="0"/>
              </a:rPr>
              <a:t>; many more processes that account for similarity</a:t>
            </a:r>
            <a:endParaRPr lang="en-US" altLang="en-US" sz="1000" baseline="0" dirty="0" smtClean="0">
              <a:cs typeface="Arial" charset="0"/>
            </a:endParaRPr>
          </a:p>
          <a:p>
            <a:pPr>
              <a:spcBef>
                <a:spcPct val="0"/>
              </a:spcBef>
            </a:pPr>
            <a:r>
              <a:rPr lang="en-US" altLang="en-US" sz="1000" baseline="0" dirty="0" smtClean="0">
                <a:cs typeface="Arial" charset="0"/>
              </a:rPr>
              <a:t>For example: often see aspects of assortative and </a:t>
            </a:r>
            <a:r>
              <a:rPr lang="en-US" altLang="en-US" sz="1000" baseline="0" dirty="0" err="1" smtClean="0">
                <a:cs typeface="Arial" charset="0"/>
              </a:rPr>
              <a:t>disassortative</a:t>
            </a:r>
            <a:r>
              <a:rPr lang="en-US" altLang="en-US" sz="1000" baseline="0" dirty="0" smtClean="0">
                <a:cs typeface="Arial" charset="0"/>
              </a:rPr>
              <a:t> mixing in adolescent </a:t>
            </a:r>
            <a:r>
              <a:rPr lang="en-US" altLang="en-US" sz="1000" baseline="0" dirty="0" smtClean="0">
                <a:cs typeface="Arial" charset="0"/>
              </a:rPr>
              <a:t>networks</a:t>
            </a:r>
            <a:r>
              <a:rPr lang="en-US" altLang="en-US" sz="1000" baseline="0" dirty="0" smtClean="0">
                <a:cs typeface="Arial" charset="0"/>
              </a:rPr>
              <a:t>: popular kids tend to befriend other popular kids, but unpopular kids also more likely to nominate popular kids</a:t>
            </a:r>
          </a:p>
          <a:p>
            <a:pPr>
              <a:spcBef>
                <a:spcPct val="0"/>
              </a:spcBef>
            </a:pPr>
            <a:r>
              <a:rPr lang="en-US" altLang="en-US" sz="1000" baseline="0" dirty="0" smtClean="0">
                <a:cs typeface="Arial" charset="0"/>
              </a:rPr>
              <a:t>Also depends on RQ: assortative gender homophily in friendships, </a:t>
            </a:r>
            <a:r>
              <a:rPr lang="en-US" altLang="en-US" sz="1000" baseline="0" dirty="0" err="1" smtClean="0">
                <a:cs typeface="Arial" charset="0"/>
              </a:rPr>
              <a:t>dissassortative</a:t>
            </a:r>
            <a:r>
              <a:rPr lang="en-US" altLang="en-US" sz="1000" baseline="0" dirty="0" smtClean="0">
                <a:cs typeface="Arial" charset="0"/>
              </a:rPr>
              <a:t> gender mixing in heterosexual sexual partner networks</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In our toy example: see sorting by grade and gender (green = 7</a:t>
            </a:r>
            <a:r>
              <a:rPr lang="en-US" altLang="en-US" sz="1000" baseline="30000" dirty="0" smtClean="0">
                <a:cs typeface="Arial" charset="0"/>
              </a:rPr>
              <a:t>th</a:t>
            </a:r>
            <a:r>
              <a:rPr lang="en-US" altLang="en-US" sz="1000" baseline="0" dirty="0" smtClean="0">
                <a:cs typeface="Arial" charset="0"/>
              </a:rPr>
              <a:t>, blue = 8</a:t>
            </a:r>
            <a:r>
              <a:rPr lang="en-US" altLang="en-US" sz="1000" baseline="30000" dirty="0" smtClean="0">
                <a:cs typeface="Arial" charset="0"/>
              </a:rPr>
              <a:t>th</a:t>
            </a:r>
            <a:r>
              <a:rPr lang="en-US" altLang="en-US" sz="1000" baseline="0" dirty="0" smtClean="0">
                <a:cs typeface="Arial" charset="0"/>
              </a:rPr>
              <a:t>), males = triangles, females = squares</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47</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Links back to Granovetter’s </a:t>
            </a:r>
            <a:r>
              <a:rPr lang="en-US" altLang="en-US" sz="1000" baseline="0" dirty="0" err="1" smtClean="0">
                <a:cs typeface="Arial" charset="0"/>
              </a:rPr>
              <a:t>SoWT</a:t>
            </a:r>
            <a:r>
              <a:rPr lang="en-US" altLang="en-US" sz="1000" baseline="0" dirty="0" smtClean="0">
                <a:cs typeface="Arial" charset="0"/>
              </a:rPr>
              <a:t>; matter for negotiation, innovation; or maybe bridges have better social skills because it’s hard to be a bridge</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Very little health &amp; networks work leveraged structural holes in sociocentric settings (mostly business/management)</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49</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These measures and the idea of structural holes are important because indicate another way/tradition (Burt’s) of thinking about power or benefiting from network structure</a:t>
            </a: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50</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52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 David </a:t>
            </a:r>
            <a:r>
              <a:rPr lang="en-US" dirty="0" err="1" smtClean="0"/>
              <a:t>Schoch</a:t>
            </a:r>
            <a:r>
              <a:rPr lang="en-US" dirty="0" smtClean="0"/>
              <a:t> organized this visual</a:t>
            </a:r>
            <a:r>
              <a:rPr lang="en-US" baseline="0" dirty="0" smtClean="0"/>
              <a:t> of just how many centrality measures there are; </a:t>
            </a:r>
            <a:r>
              <a:rPr lang="en-US" baseline="0" dirty="0" smtClean="0"/>
              <a:t>most convey </a:t>
            </a:r>
            <a:r>
              <a:rPr lang="en-US" baseline="0" dirty="0" smtClean="0"/>
              <a:t>slightly different </a:t>
            </a:r>
            <a:r>
              <a:rPr lang="en-US" baseline="0" dirty="0" smtClean="0"/>
              <a:t>information </a:t>
            </a:r>
            <a:r>
              <a:rPr lang="en-US" baseline="0" dirty="0" smtClean="0"/>
              <a:t>more/less appropriate for what you’re trying to measure;</a:t>
            </a:r>
          </a:p>
          <a:p>
            <a:r>
              <a:rPr lang="en-US" baseline="0" dirty="0" smtClean="0"/>
              <a:t>Given </a:t>
            </a:r>
            <a:r>
              <a:rPr lang="en-US" baseline="0" dirty="0" smtClean="0"/>
              <a:t>this breadth: focus today on the main categories, intuition behind </a:t>
            </a:r>
            <a:r>
              <a:rPr lang="en-US" baseline="0" dirty="0" smtClean="0"/>
              <a:t>them</a:t>
            </a:r>
            <a:endParaRPr lang="en-US" baseline="0" dirty="0" smtClean="0"/>
          </a:p>
        </p:txBody>
      </p:sp>
      <p:sp>
        <p:nvSpPr>
          <p:cNvPr id="4" name="Slide Number Placeholder 3"/>
          <p:cNvSpPr>
            <a:spLocks noGrp="1"/>
          </p:cNvSpPr>
          <p:nvPr>
            <p:ph type="sldNum" sz="quarter" idx="10"/>
          </p:nvPr>
        </p:nvSpPr>
        <p:spPr/>
        <p:txBody>
          <a:bodyPr/>
          <a:lstStyle/>
          <a:p>
            <a:fld id="{C021807E-7D76-4556-8D3A-EBEAEFECF69B}" type="slidenum">
              <a:rPr lang="en-US" smtClean="0"/>
              <a:t>6</a:t>
            </a:fld>
            <a:endParaRPr lang="en-US"/>
          </a:p>
        </p:txBody>
      </p:sp>
    </p:spTree>
    <p:extLst>
      <p:ext uri="{BB962C8B-B14F-4D97-AF65-F5344CB8AC3E}">
        <p14:creationId xmlns:p14="http://schemas.microsoft.com/office/powerpoint/2010/main" val="447122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patterns</a:t>
            </a:r>
            <a:r>
              <a:rPr lang="en-US" baseline="0" dirty="0" smtClean="0"/>
              <a:t> of connections between actors, or the network structure beyond centrality</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53</a:t>
            </a:fld>
            <a:endParaRPr lang="en-US"/>
          </a:p>
        </p:txBody>
      </p:sp>
    </p:spTree>
    <p:extLst>
      <p:ext uri="{BB962C8B-B14F-4D97-AF65-F5344CB8AC3E}">
        <p14:creationId xmlns:p14="http://schemas.microsoft.com/office/powerpoint/2010/main" val="2625245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 Often consider as MAN distribution; proportion dyads that are mutual, out of all, or non-null</a:t>
            </a:r>
          </a:p>
        </p:txBody>
      </p:sp>
      <p:sp>
        <p:nvSpPr>
          <p:cNvPr id="4" name="Slide Number Placeholder 3"/>
          <p:cNvSpPr>
            <a:spLocks noGrp="1"/>
          </p:cNvSpPr>
          <p:nvPr>
            <p:ph type="sldNum" sz="quarter" idx="10"/>
          </p:nvPr>
        </p:nvSpPr>
        <p:spPr/>
        <p:txBody>
          <a:bodyPr/>
          <a:lstStyle/>
          <a:p>
            <a:fld id="{C021807E-7D76-4556-8D3A-EBEAEFECF69B}" type="slidenum">
              <a:rPr lang="en-US" smtClean="0"/>
              <a:t>54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dyad census,</a:t>
            </a:r>
            <a:r>
              <a:rPr lang="en-US" baseline="0" dirty="0" smtClean="0"/>
              <a:t> can have triad census: </a:t>
            </a:r>
            <a:r>
              <a:rPr lang="en-US" dirty="0" smtClean="0"/>
              <a:t>Configuration</a:t>
            </a:r>
            <a:r>
              <a:rPr lang="en-US" baseline="0" dirty="0" smtClean="0"/>
              <a:t> of p</a:t>
            </a:r>
            <a:r>
              <a:rPr lang="en-US" dirty="0" smtClean="0"/>
              <a:t>ossible</a:t>
            </a:r>
            <a:r>
              <a:rPr lang="en-US" baseline="0" dirty="0" smtClean="0"/>
              <a:t> triads (16 total) w directed edges; </a:t>
            </a:r>
          </a:p>
          <a:p>
            <a:pPr marL="171450" indent="-171450">
              <a:spcBef>
                <a:spcPct val="0"/>
              </a:spcBef>
              <a:buFontTx/>
              <a:buChar char="-"/>
            </a:pPr>
            <a:r>
              <a:rPr lang="en-US" altLang="en-US" sz="1200" baseline="0" dirty="0" smtClean="0">
                <a:cs typeface="Arial" charset="0"/>
              </a:rPr>
              <a:t>Interested in triads in sociology or for health mechanisms because 3 actors smallest unit that starts to introduce interesting in social processes (Holland &amp; </a:t>
            </a:r>
            <a:r>
              <a:rPr lang="en-US" altLang="en-US" sz="1200" baseline="0" dirty="0" err="1" smtClean="0">
                <a:cs typeface="Arial" charset="0"/>
              </a:rPr>
              <a:t>Leinhardt</a:t>
            </a:r>
            <a:r>
              <a:rPr lang="en-US" altLang="en-US" sz="1200" baseline="0" dirty="0" smtClean="0">
                <a:cs typeface="Arial" charset="0"/>
              </a:rPr>
              <a:t>, </a:t>
            </a:r>
            <a:r>
              <a:rPr lang="en-US" altLang="en-US" sz="1200" baseline="0" dirty="0" err="1" smtClean="0">
                <a:cs typeface="Arial" charset="0"/>
              </a:rPr>
              <a:t>Granovetter</a:t>
            </a:r>
            <a:r>
              <a:rPr lang="en-US" altLang="en-US" sz="1200" baseline="0" dirty="0" smtClean="0">
                <a:cs typeface="Arial" charset="0"/>
              </a:rPr>
              <a:t>, Simmel)</a:t>
            </a:r>
          </a:p>
          <a:p>
            <a:pPr marL="171450" indent="-171450">
              <a:spcBef>
                <a:spcPct val="0"/>
              </a:spcBef>
              <a:buFontTx/>
              <a:buChar char="-"/>
            </a:pPr>
            <a:r>
              <a:rPr lang="en-US" altLang="en-US" sz="1200" baseline="0" dirty="0" smtClean="0">
                <a:cs typeface="Arial" charset="0"/>
              </a:rPr>
              <a:t>Often consider as UMAN distribution – uniform graph distribution of mutual, asymmetric, and null ties (numbers in triad names mean), then use letter to distinguish types within that configuration of edges (Up, down, transitive, cycle – note the meaning of a cycle)</a:t>
            </a:r>
          </a:p>
          <a:p>
            <a:pPr marL="171450" indent="-171450">
              <a:spcBef>
                <a:spcPct val="0"/>
              </a:spcBef>
              <a:buFontTx/>
              <a:buChar char="-"/>
            </a:pPr>
            <a:r>
              <a:rPr lang="en-US" altLang="en-US" sz="1200" baseline="0" dirty="0" smtClean="0">
                <a:cs typeface="Arial" charset="0"/>
              </a:rPr>
              <a:t>Like dyad census, can compare observed distribution of triads in your data to expected in uniform graph (one piece at the heart of ERGMS &amp; Siena, control for these processes, like friend of friend being a friend, to net that out to measure processes of interest, like peer selection &amp; influence of smoking)</a:t>
            </a:r>
          </a:p>
        </p:txBody>
      </p:sp>
      <p:sp>
        <p:nvSpPr>
          <p:cNvPr id="4" name="Slide Number Placeholder 3"/>
          <p:cNvSpPr>
            <a:spLocks noGrp="1"/>
          </p:cNvSpPr>
          <p:nvPr>
            <p:ph type="sldNum" sz="quarter" idx="10"/>
          </p:nvPr>
        </p:nvSpPr>
        <p:spPr/>
        <p:txBody>
          <a:bodyPr/>
          <a:lstStyle/>
          <a:p>
            <a:fld id="{C021807E-7D76-4556-8D3A-EBEAEFECF69B}" type="slidenum">
              <a:rPr lang="en-US" smtClean="0"/>
              <a:t>55</a:t>
            </a:fld>
            <a:endParaRPr lang="en-US"/>
          </a:p>
        </p:txBody>
      </p:sp>
    </p:spTree>
    <p:extLst>
      <p:ext uri="{BB962C8B-B14F-4D97-AF65-F5344CB8AC3E}">
        <p14:creationId xmlns:p14="http://schemas.microsoft.com/office/powerpoint/2010/main" val="866741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0"/>
              </a:spcBef>
              <a:buFontTx/>
              <a:buChar char="-"/>
            </a:pPr>
            <a:r>
              <a:rPr lang="en-US" altLang="en-US" sz="1000" baseline="0" dirty="0" smtClean="0">
                <a:cs typeface="Arial" charset="0"/>
              </a:rPr>
              <a:t>Directed triad closure</a:t>
            </a:r>
          </a:p>
          <a:p>
            <a:pPr marL="171450" indent="-171450">
              <a:spcBef>
                <a:spcPct val="0"/>
              </a:spcBef>
              <a:buFontTx/>
              <a:buChar char="-"/>
            </a:pPr>
            <a:r>
              <a:rPr lang="en-US" altLang="en-US" sz="1000" baseline="0" dirty="0" smtClean="0">
                <a:cs typeface="Arial" charset="0"/>
              </a:rPr>
              <a:t>Important feature of triads is transitivity: more likely to be connected to alters’ alters than a random node</a:t>
            </a:r>
          </a:p>
          <a:p>
            <a:pPr marL="171450" indent="-171450">
              <a:spcBef>
                <a:spcPct val="0"/>
              </a:spcBef>
              <a:buFontTx/>
              <a:buChar char="-"/>
            </a:pPr>
            <a:r>
              <a:rPr lang="en-US" altLang="en-US" sz="1000" baseline="0" dirty="0" smtClean="0">
                <a:cs typeface="Arial" charset="0"/>
              </a:rPr>
              <a:t>Granovetter’s </a:t>
            </a:r>
            <a:r>
              <a:rPr lang="en-US" altLang="en-US" sz="1000" baseline="0" dirty="0" smtClean="0">
                <a:cs typeface="Arial" charset="0"/>
              </a:rPr>
              <a:t>‘forbidden triad</a:t>
            </a:r>
            <a:r>
              <a:rPr lang="en-US" altLang="en-US" sz="1000" baseline="0" dirty="0" smtClean="0">
                <a:cs typeface="Arial" charset="0"/>
              </a:rPr>
              <a:t>’ – likely know someone your friend knows</a:t>
            </a: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56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Transitive</a:t>
            </a:r>
            <a:r>
              <a:rPr lang="en-US" baseline="0" dirty="0" smtClean="0"/>
              <a:t> &amp; intransitive triads in directed census; blend of mutual and asymmetric ties introduce mixed triads</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57</a:t>
            </a:fld>
            <a:endParaRPr lang="en-US"/>
          </a:p>
        </p:txBody>
      </p:sp>
    </p:spTree>
    <p:extLst>
      <p:ext uri="{BB962C8B-B14F-4D97-AF65-F5344CB8AC3E}">
        <p14:creationId xmlns:p14="http://schemas.microsoft.com/office/powerpoint/2010/main" val="866741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0"/>
              </a:spcBef>
              <a:buFontTx/>
              <a:buChar char="-"/>
            </a:pPr>
            <a:r>
              <a:rPr lang="en-US" altLang="en-US" sz="1000" baseline="0" dirty="0" smtClean="0">
                <a:cs typeface="Arial" charset="0"/>
              </a:rPr>
              <a:t>Extend transitivity in social relations to balance theory: positive and negative relations reflect balance at heart of transitivity: see likely know alters’ alters’, but if valued like a positive relationship like friendship, friend of a friend is a friend; but if your friend doesn’t get along with person C, you likely don’t get along with them (friends’ enemy is my enemy); or your enemy’s friends are likely your enemies, weirder when think about enemy’s enemy is friend depending on setting (might just be another enemy, or ambivalent, but can think of game theoretic setting when working together against common enemy or something like that)</a:t>
            </a: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58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Dyads &amp; triads in toy example, like most: mostly null (need to</a:t>
            </a:r>
            <a:r>
              <a:rPr lang="en-US" baseline="0" dirty="0" smtClean="0"/>
              <a:t> normalize by network size if going to compare)</a:t>
            </a:r>
          </a:p>
          <a:p>
            <a:r>
              <a:rPr lang="en-US" dirty="0" smtClean="0"/>
              <a:t>Like most social networks, very rare to have completely</a:t>
            </a:r>
            <a:r>
              <a:rPr lang="en-US" baseline="0" dirty="0" smtClean="0"/>
              <a:t> asymmetric </a:t>
            </a:r>
            <a:r>
              <a:rPr lang="en-US" dirty="0" smtClean="0"/>
              <a:t>cycles;</a:t>
            </a:r>
          </a:p>
          <a:p>
            <a:r>
              <a:rPr lang="en-US" dirty="0" smtClean="0"/>
              <a:t>Even</a:t>
            </a:r>
            <a:r>
              <a:rPr lang="en-US" baseline="0" dirty="0" smtClean="0"/>
              <a:t> with few nodes in small subsampled networks, 141 transitive triads (see how this gets computationally intensive)</a:t>
            </a:r>
            <a:endParaRPr lang="en-US" dirty="0" smtClean="0"/>
          </a:p>
          <a:p>
            <a:r>
              <a:rPr lang="en-US" dirty="0" smtClean="0"/>
              <a:t>Characterize</a:t>
            </a:r>
            <a:r>
              <a:rPr lang="en-US" baseline="0" dirty="0" smtClean="0"/>
              <a:t> transitivity in a normalized way w clustering coefficient (weak version): proportion of triads where if </a:t>
            </a:r>
            <a:r>
              <a:rPr lang="en-US" baseline="0" dirty="0" err="1" smtClean="0"/>
              <a:t>i</a:t>
            </a:r>
            <a:r>
              <a:rPr lang="en-US" baseline="0" dirty="0" smtClean="0"/>
              <a:t> </a:t>
            </a:r>
            <a:r>
              <a:rPr lang="en-US" baseline="0" dirty="0" smtClean="0">
                <a:sym typeface="Wingdings" panose="05000000000000000000" pitchFamily="2" charset="2"/>
              </a:rPr>
              <a:t> j and j  k, also </a:t>
            </a:r>
            <a:r>
              <a:rPr lang="en-US" baseline="0" dirty="0" err="1" smtClean="0">
                <a:sym typeface="Wingdings" panose="05000000000000000000" pitchFamily="2" charset="2"/>
              </a:rPr>
              <a:t>i</a:t>
            </a:r>
            <a:r>
              <a:rPr lang="en-US" baseline="0" dirty="0" smtClean="0">
                <a:sym typeface="Wingdings" panose="05000000000000000000" pitchFamily="2" charset="2"/>
              </a:rPr>
              <a:t>  k</a:t>
            </a:r>
            <a:endParaRPr lang="en-US" dirty="0" smtClean="0"/>
          </a:p>
          <a:p>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59</a:t>
            </a:fld>
            <a:endParaRPr lang="en-US"/>
          </a:p>
        </p:txBody>
      </p:sp>
    </p:spTree>
    <p:extLst>
      <p:ext uri="{BB962C8B-B14F-4D97-AF65-F5344CB8AC3E}">
        <p14:creationId xmlns:p14="http://schemas.microsoft.com/office/powerpoint/2010/main" val="1674814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“scale free” because description of the system (uneven distribution of connectivity) doesn’t change with scope/scale/magnification of system; popularized by </a:t>
            </a:r>
            <a:r>
              <a:rPr lang="en-US" altLang="en-US" sz="1000" baseline="0" dirty="0" err="1" smtClean="0">
                <a:cs typeface="Arial" charset="0"/>
              </a:rPr>
              <a:t>Barabasi</a:t>
            </a:r>
            <a:r>
              <a:rPr lang="en-US" altLang="en-US" sz="1000" baseline="0" dirty="0" smtClean="0">
                <a:cs typeface="Arial" charset="0"/>
              </a:rPr>
              <a:t>, see hints of it in Colorado Springs network, otherwise pure scale-free rare in social networks (timing, scheduling, other limitations that impose scale limits)</a:t>
            </a:r>
          </a:p>
        </p:txBody>
      </p:sp>
      <p:sp>
        <p:nvSpPr>
          <p:cNvPr id="4" name="Slide Number Placeholder 3"/>
          <p:cNvSpPr>
            <a:spLocks noGrp="1"/>
          </p:cNvSpPr>
          <p:nvPr>
            <p:ph type="sldNum" sz="quarter" idx="10"/>
          </p:nvPr>
        </p:nvSpPr>
        <p:spPr/>
        <p:txBody>
          <a:bodyPr/>
          <a:lstStyle/>
          <a:p>
            <a:fld id="{C021807E-7D76-4556-8D3A-EBEAEFECF69B}" type="slidenum">
              <a:rPr lang="en-US" smtClean="0"/>
              <a:t>60</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“scale free” because description of the system (uneven distribution of connectivity) doesn’t change with scope/scale/magnification of system; popularized by </a:t>
            </a:r>
            <a:r>
              <a:rPr lang="en-US" altLang="en-US" sz="1000" baseline="0" dirty="0" err="1" smtClean="0">
                <a:cs typeface="Arial" charset="0"/>
              </a:rPr>
              <a:t>Barabasi</a:t>
            </a:r>
            <a:r>
              <a:rPr lang="en-US" altLang="en-US" sz="1000" baseline="0" dirty="0" smtClean="0">
                <a:cs typeface="Arial" charset="0"/>
              </a:rPr>
              <a:t>, see hints of it in Colorado Springs network, otherwise pure scale-free rare in social networks (timing, scheduling, other limitations that impose scale limits)</a:t>
            </a:r>
          </a:p>
        </p:txBody>
      </p:sp>
      <p:sp>
        <p:nvSpPr>
          <p:cNvPr id="4" name="Slide Number Placeholder 3"/>
          <p:cNvSpPr>
            <a:spLocks noGrp="1"/>
          </p:cNvSpPr>
          <p:nvPr>
            <p:ph type="sldNum" sz="quarter" idx="10"/>
          </p:nvPr>
        </p:nvSpPr>
        <p:spPr/>
        <p:txBody>
          <a:bodyPr/>
          <a:lstStyle/>
          <a:p>
            <a:fld id="{C021807E-7D76-4556-8D3A-EBEAEFECF69B}" type="slidenum">
              <a:rPr lang="en-US" smtClean="0"/>
              <a:t>61</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More commonly known in social network settings:</a:t>
            </a:r>
          </a:p>
        </p:txBody>
      </p:sp>
      <p:sp>
        <p:nvSpPr>
          <p:cNvPr id="4" name="Slide Number Placeholder 3"/>
          <p:cNvSpPr>
            <a:spLocks noGrp="1"/>
          </p:cNvSpPr>
          <p:nvPr>
            <p:ph type="sldNum" sz="quarter" idx="10"/>
          </p:nvPr>
        </p:nvSpPr>
        <p:spPr/>
        <p:txBody>
          <a:bodyPr/>
          <a:lstStyle/>
          <a:p>
            <a:fld id="{C021807E-7D76-4556-8D3A-EBEAEFECF69B}" type="slidenum">
              <a:rPr lang="en-US" smtClean="0"/>
              <a:t>62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Centrality</a:t>
            </a:r>
            <a:r>
              <a:rPr lang="en-US" baseline="0" dirty="0" smtClean="0"/>
              <a:t> complicated by different ways networks can be structured</a:t>
            </a:r>
          </a:p>
          <a:p>
            <a:r>
              <a:rPr lang="en-US" baseline="0" dirty="0" smtClean="0"/>
              <a:t>- Very clear way to determine who is central in graph on left, but harder to apply the same principle to determine who is central in graph on right or choose between two central actors in middle graph</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7</a:t>
            </a:fld>
            <a:endParaRPr lang="en-US"/>
          </a:p>
        </p:txBody>
      </p:sp>
    </p:spTree>
    <p:extLst>
      <p:ext uri="{BB962C8B-B14F-4D97-AF65-F5344CB8AC3E}">
        <p14:creationId xmlns:p14="http://schemas.microsoft.com/office/powerpoint/2010/main" val="17194686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Watt’s “caveman’ world of clustered groups; easy to imagine, co-workers, old friends, </a:t>
            </a:r>
            <a:r>
              <a:rPr lang="en-US" altLang="en-US" sz="1000" baseline="0" dirty="0" smtClean="0">
                <a:cs typeface="Arial" charset="0"/>
              </a:rPr>
              <a:t>family; generally: large, sparse, decentralized, highly clustered networks</a:t>
            </a: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63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Watt’s “caveman’ world of clustered groups; easy to imagine, co-workers, old friends, </a:t>
            </a:r>
            <a:r>
              <a:rPr lang="en-US" altLang="en-US" sz="1000" baseline="0" dirty="0" smtClean="0">
                <a:cs typeface="Arial" charset="0"/>
              </a:rPr>
              <a:t>family; generally: large, sparse, decentralized, highly clustered networks</a:t>
            </a: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64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Small taste of much broader literature, because in larger social network data, calculating clustering gets complicated</a:t>
            </a:r>
          </a:p>
        </p:txBody>
      </p:sp>
      <p:sp>
        <p:nvSpPr>
          <p:cNvPr id="4" name="Slide Number Placeholder 3"/>
          <p:cNvSpPr>
            <a:spLocks noGrp="1"/>
          </p:cNvSpPr>
          <p:nvPr>
            <p:ph type="sldNum" sz="quarter" idx="10"/>
          </p:nvPr>
        </p:nvSpPr>
        <p:spPr/>
        <p:txBody>
          <a:bodyPr/>
          <a:lstStyle/>
          <a:p>
            <a:fld id="{C021807E-7D76-4556-8D3A-EBEAEFECF69B}" type="slidenum">
              <a:rPr lang="en-US" smtClean="0"/>
              <a:t>65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Thinking about patterns of network connections and clusters leads to cohesion</a:t>
            </a:r>
          </a:p>
        </p:txBody>
      </p:sp>
      <p:sp>
        <p:nvSpPr>
          <p:cNvPr id="4" name="Slide Number Placeholder 3"/>
          <p:cNvSpPr>
            <a:spLocks noGrp="1"/>
          </p:cNvSpPr>
          <p:nvPr>
            <p:ph type="sldNum" sz="quarter" idx="10"/>
          </p:nvPr>
        </p:nvSpPr>
        <p:spPr/>
        <p:txBody>
          <a:bodyPr/>
          <a:lstStyle/>
          <a:p>
            <a:fld id="{C021807E-7D76-4556-8D3A-EBEAEFECF69B}" type="slidenum">
              <a:rPr lang="en-US" smtClean="0"/>
              <a:t>66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Reachability also as an individual node centrality-</a:t>
            </a:r>
            <a:r>
              <a:rPr lang="en-US" altLang="en-US" sz="1000" baseline="0" dirty="0" err="1" smtClean="0">
                <a:cs typeface="Arial" charset="0"/>
              </a:rPr>
              <a:t>esque</a:t>
            </a:r>
            <a:r>
              <a:rPr lang="en-US" altLang="en-US" sz="1000" baseline="0" dirty="0" smtClean="0">
                <a:cs typeface="Arial" charset="0"/>
              </a:rPr>
              <a:t> measure; </a:t>
            </a:r>
          </a:p>
          <a:p>
            <a:pPr>
              <a:spcBef>
                <a:spcPct val="0"/>
              </a:spcBef>
            </a:pPr>
            <a:r>
              <a:rPr lang="en-US" altLang="en-US" sz="1000" baseline="0" dirty="0" smtClean="0">
                <a:cs typeface="Arial" charset="0"/>
              </a:rPr>
              <a:t>See in graphs, same density, different reachability, different cohesion</a:t>
            </a:r>
          </a:p>
        </p:txBody>
      </p:sp>
      <p:sp>
        <p:nvSpPr>
          <p:cNvPr id="4" name="Slide Number Placeholder 3"/>
          <p:cNvSpPr>
            <a:spLocks noGrp="1"/>
          </p:cNvSpPr>
          <p:nvPr>
            <p:ph type="sldNum" sz="quarter" idx="10"/>
          </p:nvPr>
        </p:nvSpPr>
        <p:spPr/>
        <p:txBody>
          <a:bodyPr/>
          <a:lstStyle/>
          <a:p>
            <a:fld id="{C021807E-7D76-4556-8D3A-EBEAEFECF69B}" type="slidenum">
              <a:rPr lang="en-US" smtClean="0"/>
              <a:t>67</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8A69D9E-F7AD-4BE6-A705-9E7B84037D8B}" type="slidenum">
              <a:rPr lang="en-US" altLang="en-US" sz="1200" smtClean="0"/>
              <a:pPr/>
              <a:t>68</a:t>
            </a:fld>
            <a:endParaRPr lang="en-US" altLang="en-US" sz="120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p:spPr>
        <p:txBody>
          <a:bodyPr/>
          <a:lstStyle/>
          <a:p>
            <a:r>
              <a:rPr lang="en-US" altLang="en-US" dirty="0" smtClean="0"/>
              <a:t>Same volume,</a:t>
            </a:r>
            <a:r>
              <a:rPr lang="en-US" altLang="en-US" baseline="0" dirty="0" smtClean="0"/>
              <a:t> but left to </a:t>
            </a:r>
            <a:r>
              <a:rPr lang="en-US" altLang="en-US" baseline="0" dirty="0" smtClean="0"/>
              <a:t>right, same density of ties, but with slight rewiring of edges: </a:t>
            </a:r>
            <a:r>
              <a:rPr lang="en-US" altLang="en-US" dirty="0" smtClean="0"/>
              <a:t>graphs become more difficult to separate &amp; number of independent paths increases,</a:t>
            </a:r>
            <a:r>
              <a:rPr lang="en-US" altLang="en-US" baseline="0" dirty="0" smtClean="0"/>
              <a:t> so on</a:t>
            </a:r>
            <a:r>
              <a:rPr lang="en-US" altLang="en-US" dirty="0" smtClean="0"/>
              <a:t> far right, can trace at least 3 completely independent paths between every pair of people in the </a:t>
            </a:r>
            <a:r>
              <a:rPr lang="en-US" altLang="en-US" dirty="0" smtClean="0"/>
              <a:t>net;</a:t>
            </a:r>
            <a:r>
              <a:rPr lang="en-US" altLang="en-US" baseline="0" dirty="0" smtClean="0"/>
              <a:t> more cohesion a network that doesn’t rely on one or two actors for staying connected</a:t>
            </a:r>
          </a:p>
          <a:p>
            <a:r>
              <a:rPr lang="en-US" altLang="en-US" baseline="0" dirty="0" smtClean="0"/>
              <a:t>Like with triads: can imagine how this explodes computationally in a real-world network with more nodes and non-random connections reflecting social processes</a:t>
            </a:r>
          </a:p>
          <a:p>
            <a:r>
              <a:rPr lang="en-US" altLang="en-US" baseline="0" dirty="0" smtClean="0"/>
              <a:t>Health implications: imagine how this shapes ability to transmit disease, for ex, but fair to say don’t see as many direct applications in nets &amp; health lit as with traditional centrality measures or measures like density/centralization/clustering, partly because of many complicated ways of conceptualizing &amp; computing this in ‘real’, messy network data, also because might be more useful to examine vulnerable/useful actors with centrality, or characterize specific mechanisms generating network, like transitive clusters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Strong and weak components: weak ignores directionality</a:t>
            </a:r>
          </a:p>
        </p:txBody>
      </p:sp>
      <p:sp>
        <p:nvSpPr>
          <p:cNvPr id="4" name="Slide Number Placeholder 3"/>
          <p:cNvSpPr>
            <a:spLocks noGrp="1"/>
          </p:cNvSpPr>
          <p:nvPr>
            <p:ph type="sldNum" sz="quarter" idx="10"/>
          </p:nvPr>
        </p:nvSpPr>
        <p:spPr/>
        <p:txBody>
          <a:bodyPr/>
          <a:lstStyle/>
          <a:p>
            <a:fld id="{C021807E-7D76-4556-8D3A-EBEAEFECF69B}" type="slidenum">
              <a:rPr lang="en-US" smtClean="0"/>
              <a:t>69</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70</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(Cardinal sin of not</a:t>
            </a:r>
            <a:r>
              <a:rPr lang="en-US" baseline="0" dirty="0" smtClean="0"/>
              <a:t> setting seed for examples, so </a:t>
            </a:r>
            <a:r>
              <a:rPr lang="en-US" baseline="0" dirty="0" err="1" smtClean="0"/>
              <a:t>viz</a:t>
            </a:r>
            <a:r>
              <a:rPr lang="en-US" baseline="0" dirty="0" smtClean="0"/>
              <a:t> is slightly re-organized here)</a:t>
            </a:r>
          </a:p>
          <a:p>
            <a:r>
              <a:rPr lang="en-US" baseline="0" dirty="0" err="1" smtClean="0"/>
              <a:t>Cutpoints</a:t>
            </a:r>
            <a:r>
              <a:rPr lang="en-US" baseline="0" dirty="0" smtClean="0"/>
              <a:t> in blue – see mostly that would disconnect those ‘pendants’ only connected by one tie, but a few more central </a:t>
            </a:r>
            <a:r>
              <a:rPr lang="en-US" baseline="0" dirty="0" err="1" smtClean="0"/>
              <a:t>cutpts</a:t>
            </a:r>
            <a:r>
              <a:rPr lang="en-US" baseline="0" dirty="0" smtClean="0"/>
              <a:t> in center (remember, high betweenness)</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71</a:t>
            </a:fld>
            <a:endParaRPr lang="en-US"/>
          </a:p>
        </p:txBody>
      </p:sp>
    </p:spTree>
    <p:extLst>
      <p:ext uri="{BB962C8B-B14F-4D97-AF65-F5344CB8AC3E}">
        <p14:creationId xmlns:p14="http://schemas.microsoft.com/office/powerpoint/2010/main" val="16748146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Thinking about features of components can help to indicate robustness of connectivity &amp; cohesion in the network; E.g. often see bi-components used as measurement of a decently connected group; </a:t>
            </a:r>
            <a:r>
              <a:rPr lang="en-US" altLang="en-US" sz="1000" baseline="0" dirty="0" err="1" smtClean="0">
                <a:cs typeface="Arial" charset="0"/>
              </a:rPr>
              <a:t>bicomponent</a:t>
            </a:r>
            <a:r>
              <a:rPr lang="en-US" altLang="en-US" sz="1000" baseline="0" dirty="0" smtClean="0">
                <a:cs typeface="Arial" charset="0"/>
              </a:rPr>
              <a:t> as graph with 2 independent paths linking actors</a:t>
            </a:r>
          </a:p>
        </p:txBody>
      </p:sp>
      <p:sp>
        <p:nvSpPr>
          <p:cNvPr id="4" name="Slide Number Placeholder 3"/>
          <p:cNvSpPr>
            <a:spLocks noGrp="1"/>
          </p:cNvSpPr>
          <p:nvPr>
            <p:ph type="sldNum" sz="quarter" idx="10"/>
          </p:nvPr>
        </p:nvSpPr>
        <p:spPr/>
        <p:txBody>
          <a:bodyPr/>
          <a:lstStyle/>
          <a:p>
            <a:fld id="{C021807E-7D76-4556-8D3A-EBEAEFECF69B}" type="slidenum">
              <a:rPr lang="en-US" smtClean="0"/>
              <a:t>72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Freeman popularized</a:t>
            </a:r>
            <a:r>
              <a:rPr lang="en-US" baseline="0" dirty="0" smtClean="0"/>
              <a:t> 3 most common broad types of centrality: degree, betweenness, closeness in 1979 paper, which outlines criteria for a centrality measure; </a:t>
            </a:r>
            <a:r>
              <a:rPr lang="en-US" baseline="0" dirty="0" smtClean="0"/>
              <a:t>most literature has focused on #1 of these 3</a:t>
            </a:r>
            <a:endParaRPr lang="en-US" baseline="0" dirty="0" smtClean="0"/>
          </a:p>
          <a:p>
            <a:r>
              <a:rPr lang="en-US" baseline="0" dirty="0" smtClean="0"/>
              <a:t>Ex: can calculate degree of each node (a vs. b), can </a:t>
            </a:r>
            <a:r>
              <a:rPr lang="en-US" baseline="0" dirty="0" smtClean="0"/>
              <a:t>calculate </a:t>
            </a:r>
            <a:r>
              <a:rPr lang="en-US" baseline="0" dirty="0" smtClean="0"/>
              <a:t>the normalized </a:t>
            </a:r>
            <a:r>
              <a:rPr lang="en-US" baseline="0" dirty="0" smtClean="0"/>
              <a:t>degree, </a:t>
            </a:r>
            <a:r>
              <a:rPr lang="en-US" baseline="0" dirty="0" smtClean="0"/>
              <a:t>then degree distribution of the </a:t>
            </a:r>
            <a:r>
              <a:rPr lang="en-US" baseline="0" dirty="0" smtClean="0"/>
              <a:t>network (will see how in a min)</a:t>
            </a:r>
          </a:p>
          <a:p>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See person #20 – embedded in local group, then connections on left side of net,</a:t>
            </a:r>
            <a:r>
              <a:rPr lang="en-US" sz="1000" baseline="0" dirty="0" smtClean="0"/>
              <a:t> then whole net; can describe levels of nestedness seen in net or for </a:t>
            </a:r>
            <a:r>
              <a:rPr lang="en-US" sz="1000" baseline="0" dirty="0" err="1" smtClean="0"/>
              <a:t>indvl</a:t>
            </a:r>
            <a:r>
              <a:rPr lang="en-US" sz="1000" baseline="0" dirty="0" smtClean="0"/>
              <a:t> nodes</a:t>
            </a:r>
            <a:endParaRPr lang="en-US" sz="1000" dirty="0"/>
          </a:p>
        </p:txBody>
      </p:sp>
      <p:sp>
        <p:nvSpPr>
          <p:cNvPr id="4" name="Slide Number Placeholder 3"/>
          <p:cNvSpPr>
            <a:spLocks noGrp="1"/>
          </p:cNvSpPr>
          <p:nvPr>
            <p:ph type="sldNum" sz="quarter" idx="10"/>
          </p:nvPr>
        </p:nvSpPr>
        <p:spPr/>
        <p:txBody>
          <a:bodyPr/>
          <a:lstStyle/>
          <a:p>
            <a:fld id="{C021807E-7D76-4556-8D3A-EBEAEFECF69B}" type="slidenum">
              <a:rPr lang="en-US" smtClean="0"/>
              <a:t>73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Clique pretty strong, different relaxations of that </a:t>
            </a:r>
            <a:r>
              <a:rPr lang="en-US" altLang="en-US" sz="1000" baseline="0" dirty="0" smtClean="0">
                <a:cs typeface="Arial" charset="0"/>
              </a:rPr>
              <a:t>definition; note not that commonly used because difficult to calculate in large networks and v strict, but often use term colloquially</a:t>
            </a: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74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K-core: see have 1, 2, 3, so groups connected by one,</a:t>
            </a:r>
            <a:r>
              <a:rPr lang="en-US" sz="1000" baseline="0" dirty="0" smtClean="0"/>
              <a:t> 2, or 3 ties to other alters</a:t>
            </a:r>
          </a:p>
          <a:p>
            <a:r>
              <a:rPr lang="en-US" sz="1000" dirty="0" smtClean="0"/>
              <a:t>Can visualize just the 3-core; connected to at least 3</a:t>
            </a:r>
            <a:r>
              <a:rPr lang="en-US" sz="1000" baseline="0" dirty="0" smtClean="0"/>
              <a:t> others in group</a:t>
            </a:r>
            <a:endParaRPr lang="en-US" sz="1000" dirty="0"/>
          </a:p>
        </p:txBody>
      </p:sp>
      <p:sp>
        <p:nvSpPr>
          <p:cNvPr id="4" name="Slide Number Placeholder 3"/>
          <p:cNvSpPr>
            <a:spLocks noGrp="1"/>
          </p:cNvSpPr>
          <p:nvPr>
            <p:ph type="sldNum" sz="quarter" idx="10"/>
          </p:nvPr>
        </p:nvSpPr>
        <p:spPr/>
        <p:txBody>
          <a:bodyPr/>
          <a:lstStyle/>
          <a:p>
            <a:fld id="{C021807E-7D76-4556-8D3A-EBEAEFECF69B}" type="slidenum">
              <a:rPr lang="en-US" smtClean="0"/>
              <a:t>75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76</a:t>
            </a:fld>
            <a:endParaRPr lang="en-US"/>
          </a:p>
        </p:txBody>
      </p:sp>
    </p:spTree>
    <p:extLst>
      <p:ext uri="{BB962C8B-B14F-4D97-AF65-F5344CB8AC3E}">
        <p14:creationId xmlns:p14="http://schemas.microsoft.com/office/powerpoint/2010/main" val="26252451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smtClean="0">
                <a:cs typeface="Arial" charset="0"/>
              </a:rPr>
              <a:t>Examples of roles: Boss, managers, employees (right), nuclear family (left)</a:t>
            </a:r>
          </a:p>
        </p:txBody>
      </p:sp>
      <p:sp>
        <p:nvSpPr>
          <p:cNvPr id="4" name="Slide Number Placeholder 3"/>
          <p:cNvSpPr>
            <a:spLocks noGrp="1"/>
          </p:cNvSpPr>
          <p:nvPr>
            <p:ph type="sldNum" sz="quarter" idx="10"/>
          </p:nvPr>
        </p:nvSpPr>
        <p:spPr/>
        <p:txBody>
          <a:bodyPr/>
          <a:lstStyle/>
          <a:p>
            <a:fld id="{C021807E-7D76-4556-8D3A-EBEAEFECF69B}" type="slidenum">
              <a:rPr lang="en-US" smtClean="0"/>
              <a:t>77</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sz="1000" baseline="0" dirty="0" smtClean="0">
                <a:cs typeface="Arial" charset="0"/>
              </a:rPr>
              <a:t>Conceptually: most general, “untapped” way to characterize multiple-relation networks (like describing kinship relationships, where (in US/English, at least) ‘cousin’ is ‘cousin’ whether mother’s brother’s child or father’s sister’s child)</a:t>
            </a:r>
          </a:p>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78</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Complicated Structural Equivalence</a:t>
            </a:r>
            <a:r>
              <a:rPr lang="en-US" baseline="0" dirty="0" smtClean="0"/>
              <a:t> </a:t>
            </a:r>
            <a:r>
              <a:rPr lang="en-US" baseline="0" dirty="0" err="1" smtClean="0"/>
              <a:t>dendrogram</a:t>
            </a:r>
            <a:r>
              <a:rPr lang="en-US" baseline="0" dirty="0" smtClean="0"/>
              <a:t> with our small toy network, but see some equivalent positions might not otherwise notice eye-balling it</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80</a:t>
            </a:fld>
            <a:endParaRPr lang="en-US"/>
          </a:p>
        </p:txBody>
      </p:sp>
    </p:spTree>
    <p:extLst>
      <p:ext uri="{BB962C8B-B14F-4D97-AF65-F5344CB8AC3E}">
        <p14:creationId xmlns:p14="http://schemas.microsoft.com/office/powerpoint/2010/main" val="22885750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000" baseline="0" dirty="0" err="1" smtClean="0">
                <a:cs typeface="Arial" charset="0"/>
              </a:rPr>
              <a:t>Blockmodel</a:t>
            </a:r>
            <a:r>
              <a:rPr lang="en-US" altLang="en-US" sz="1000" baseline="0" dirty="0" smtClean="0">
                <a:cs typeface="Arial" charset="0"/>
              </a:rPr>
              <a:t> – finding groups of similar positions  -- if </a:t>
            </a:r>
            <a:r>
              <a:rPr lang="en-US" altLang="en-US" sz="1000" baseline="0" dirty="0" err="1" smtClean="0">
                <a:cs typeface="Arial" charset="0"/>
              </a:rPr>
              <a:t>blockmodel</a:t>
            </a:r>
            <a:r>
              <a:rPr lang="en-US" altLang="en-US" sz="1000" baseline="0" dirty="0" smtClean="0">
                <a:cs typeface="Arial" charset="0"/>
              </a:rPr>
              <a:t> </a:t>
            </a:r>
            <a:r>
              <a:rPr lang="en-US" altLang="en-US" sz="1000" baseline="0" dirty="0" err="1" smtClean="0">
                <a:cs typeface="Arial" charset="0"/>
              </a:rPr>
              <a:t>adj</a:t>
            </a:r>
            <a:r>
              <a:rPr lang="en-US" altLang="en-US" sz="1000" baseline="0" dirty="0" smtClean="0">
                <a:cs typeface="Arial" charset="0"/>
              </a:rPr>
              <a:t> matrix of this example net according to </a:t>
            </a:r>
            <a:r>
              <a:rPr lang="en-US" altLang="en-US" sz="1000" baseline="0" dirty="0" err="1" smtClean="0">
                <a:cs typeface="Arial" charset="0"/>
              </a:rPr>
              <a:t>reqular</a:t>
            </a:r>
            <a:r>
              <a:rPr lang="en-US" altLang="en-US" sz="1000" baseline="0" dirty="0" smtClean="0">
                <a:cs typeface="Arial" charset="0"/>
              </a:rPr>
              <a:t> equivalence (could do any other attribute), get 3 positions, 2 with loops (within position)</a:t>
            </a: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81</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82</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83</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discussed yesterday, theoretical</a:t>
            </a:r>
            <a:r>
              <a:rPr lang="en-US" baseline="0" dirty="0" smtClean="0"/>
              <a:t> mechanism underpinning your RQ and process is key (whether networks as pipes or positions)</a:t>
            </a:r>
            <a:endParaRPr lang="en-US" dirty="0" smtClean="0"/>
          </a:p>
          <a:p>
            <a:r>
              <a:rPr lang="en-US" dirty="0" smtClean="0"/>
              <a:t>From </a:t>
            </a:r>
            <a:r>
              <a:rPr lang="en-US" dirty="0" err="1" smtClean="0"/>
              <a:t>Borgatti</a:t>
            </a:r>
            <a:r>
              <a:rPr lang="en-US" dirty="0" smtClean="0"/>
              <a:t> 2005, where </a:t>
            </a:r>
            <a:r>
              <a:rPr lang="en-US" dirty="0" smtClean="0"/>
              <a:t>geodesic – shortest path, </a:t>
            </a:r>
            <a:r>
              <a:rPr lang="en-US" sz="1200" kern="1200" dirty="0" smtClean="0">
                <a:solidFill>
                  <a:schemeClr val="tx1"/>
                </a:solidFill>
                <a:effectLst/>
                <a:latin typeface="+mn-lt"/>
                <a:ea typeface="+mn-ea"/>
                <a:cs typeface="+mn-cs"/>
              </a:rPr>
              <a:t>path </a:t>
            </a:r>
            <a:r>
              <a:rPr lang="en-US" sz="1200" kern="1200" dirty="0" smtClean="0">
                <a:solidFill>
                  <a:schemeClr val="tx1"/>
                </a:solidFill>
                <a:effectLst/>
                <a:latin typeface="+mn-lt"/>
                <a:ea typeface="+mn-ea"/>
                <a:cs typeface="+mn-cs"/>
              </a:rPr>
              <a:t>– sequence with no edge OR node repeated; trail – sequence with no edge repeated; walk – </a:t>
            </a:r>
            <a:r>
              <a:rPr lang="en-US" sz="1200" kern="1200" dirty="0" smtClean="0">
                <a:solidFill>
                  <a:schemeClr val="tx1"/>
                </a:solidFill>
                <a:effectLst/>
                <a:latin typeface="+mn-lt"/>
                <a:ea typeface="+mn-ea"/>
                <a:cs typeface="+mn-cs"/>
              </a:rPr>
              <a:t>unrestricted;</a:t>
            </a:r>
            <a:r>
              <a:rPr lang="en-US" sz="1200" kern="1200" baseline="0" dirty="0" smtClean="0">
                <a:solidFill>
                  <a:schemeClr val="tx1"/>
                </a:solidFill>
                <a:effectLst/>
                <a:latin typeface="+mn-lt"/>
                <a:ea typeface="+mn-ea"/>
                <a:cs typeface="+mn-cs"/>
              </a:rPr>
              <a:t> duplicated to share multiple edges at the same time, sequentially, or one piece directly transferred</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 Imagine</a:t>
            </a:r>
            <a:r>
              <a:rPr lang="en-US" sz="1200" kern="1200" baseline="0" dirty="0" smtClean="0">
                <a:solidFill>
                  <a:schemeClr val="tx1"/>
                </a:solidFill>
                <a:effectLst/>
                <a:latin typeface="+mn-lt"/>
                <a:ea typeface="+mn-ea"/>
                <a:cs typeface="+mn-cs"/>
              </a:rPr>
              <a:t> package delivery: one item moving sequentially through a network by the shortest path to a specific destination (Amazon warehouse </a:t>
            </a:r>
            <a:r>
              <a:rPr lang="en-US" sz="1200" kern="1200" baseline="0" dirty="0" smtClean="0">
                <a:solidFill>
                  <a:schemeClr val="tx1"/>
                </a:solidFill>
                <a:effectLst/>
                <a:latin typeface="+mn-lt"/>
                <a:ea typeface="+mn-ea"/>
                <a:cs typeface="+mn-cs"/>
                <a:sym typeface="Wingdings" panose="05000000000000000000" pitchFamily="2" charset="2"/>
              </a:rPr>
              <a:t> local UPS  my house)</a:t>
            </a:r>
            <a:r>
              <a:rPr lang="en-US" sz="1200" kern="1200" baseline="0" dirty="0" smtClean="0">
                <a:solidFill>
                  <a:schemeClr val="tx1"/>
                </a:solidFill>
                <a:effectLst/>
                <a:latin typeface="+mn-lt"/>
                <a:ea typeface="+mn-ea"/>
                <a:cs typeface="+mn-cs"/>
              </a:rPr>
              <a:t>; compare to gossip: might not move by the shortest path, can be shared via multiple ties at once</a:t>
            </a:r>
            <a:r>
              <a:rPr lang="en-US"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021807E-7D76-4556-8D3A-EBEAEFECF69B}" type="slidenum">
              <a:rPr lang="en-US" smtClean="0"/>
              <a:t>9</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84</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85</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en-US" sz="1000" baseline="0" dirty="0" smtClean="0">
              <a:cs typeface="Arial" charset="0"/>
            </a:endParaRPr>
          </a:p>
        </p:txBody>
      </p:sp>
      <p:sp>
        <p:nvSpPr>
          <p:cNvPr id="4" name="Slide Number Placeholder 3"/>
          <p:cNvSpPr>
            <a:spLocks noGrp="1"/>
          </p:cNvSpPr>
          <p:nvPr>
            <p:ph type="sldNum" sz="quarter" idx="10"/>
          </p:nvPr>
        </p:nvSpPr>
        <p:spPr/>
        <p:txBody>
          <a:bodyPr/>
          <a:lstStyle/>
          <a:p>
            <a:fld id="{C021807E-7D76-4556-8D3A-EBEAEFECF69B}" type="slidenum">
              <a:rPr lang="en-US" smtClean="0"/>
              <a:t>86</a:t>
            </a:fld>
            <a:endParaRPr lang="en-US"/>
          </a:p>
        </p:txBody>
      </p:sp>
    </p:spTree>
    <p:extLst>
      <p:ext uri="{BB962C8B-B14F-4D97-AF65-F5344CB8AC3E}">
        <p14:creationId xmlns:p14="http://schemas.microsoft.com/office/powerpoint/2010/main" val="130791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 Running example to get a feel for these measures with the faux </a:t>
            </a:r>
            <a:r>
              <a:rPr lang="en-US" baseline="0" dirty="0" err="1" smtClean="0"/>
              <a:t>AddHealth</a:t>
            </a:r>
            <a:r>
              <a:rPr lang="en-US" baseline="0" dirty="0" smtClean="0"/>
              <a:t> dataset; one school, limited to 7</a:t>
            </a:r>
            <a:r>
              <a:rPr lang="en-US" baseline="30000" dirty="0" smtClean="0"/>
              <a:t>th</a:t>
            </a:r>
            <a:r>
              <a:rPr lang="en-US" baseline="0" dirty="0" smtClean="0"/>
              <a:t> &amp; 8</a:t>
            </a:r>
            <a:r>
              <a:rPr lang="en-US" baseline="30000" dirty="0" smtClean="0"/>
              <a:t>th</a:t>
            </a:r>
            <a:r>
              <a:rPr lang="en-US" baseline="0" dirty="0" smtClean="0"/>
              <a:t> graders (not show gender or race or grade, keep it simple as possible to see role of centrality measures); subset of data using in the descriptives lab</a:t>
            </a:r>
          </a:p>
          <a:p>
            <a:r>
              <a:rPr lang="en-US" baseline="0" dirty="0" smtClean="0"/>
              <a:t>See arrowheads showing descriptive data; about 35 nodes, representing students and friendship nominations</a:t>
            </a:r>
          </a:p>
        </p:txBody>
      </p:sp>
      <p:sp>
        <p:nvSpPr>
          <p:cNvPr id="4" name="Slide Number Placeholder 3"/>
          <p:cNvSpPr>
            <a:spLocks noGrp="1"/>
          </p:cNvSpPr>
          <p:nvPr>
            <p:ph type="sldNum" sz="quarter" idx="10"/>
          </p:nvPr>
        </p:nvSpPr>
        <p:spPr/>
        <p:txBody>
          <a:bodyPr/>
          <a:lstStyle/>
          <a:p>
            <a:fld id="{C021807E-7D76-4556-8D3A-EBEAEFECF69B}" type="slidenum">
              <a:rPr lang="en-US" smtClean="0"/>
              <a:t>10</a:t>
            </a:fld>
            <a:endParaRPr lang="en-US"/>
          </a:p>
        </p:txBody>
      </p:sp>
    </p:spTree>
    <p:extLst>
      <p:ext uri="{BB962C8B-B14F-4D97-AF65-F5344CB8AC3E}">
        <p14:creationId xmlns:p14="http://schemas.microsoft.com/office/powerpoint/2010/main" val="130791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7C4689-65E6-48FA-BDC9-9087AC2B1527}" type="datetimeFigureOut">
              <a:rPr lang="en-US" smtClean="0"/>
              <a:t>5/12/2018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28D0D-FF0F-4BFA-B371-C816C07A96A7}"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7C4689-65E6-48FA-BDC9-9087AC2B1527}" type="datetimeFigureOut">
              <a:rPr lang="en-US" smtClean="0"/>
              <a:t>5/12/2018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7C4689-65E6-48FA-BDC9-9087AC2B1527}" type="datetimeFigureOut">
              <a:rPr lang="en-US" smtClean="0"/>
              <a:t>5/12/2018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7C4689-65E6-48FA-BDC9-9087AC2B1527}" type="datetimeFigureOut">
              <a:rPr lang="en-US" smtClean="0"/>
              <a:t>5/12/2018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7C4689-65E6-48FA-BDC9-9087AC2B1527}" type="datetimeFigureOut">
              <a:rPr lang="en-US" smtClean="0"/>
              <a:t>5/12/2018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28D0D-FF0F-4BFA-B371-C816C07A96A7}"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7C4689-65E6-48FA-BDC9-9087AC2B1527}" type="datetimeFigureOut">
              <a:rPr lang="en-US" smtClean="0"/>
              <a:t>5/12/2018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7C4689-65E6-48FA-BDC9-9087AC2B1527}" type="datetimeFigureOut">
              <a:rPr lang="en-US" smtClean="0"/>
              <a:t>5/12/2018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828D0D-FF0F-4BFA-B371-C816C07A96A7}"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7C4689-65E6-48FA-BDC9-9087AC2B1527}" type="datetimeFigureOut">
              <a:rPr lang="en-US" smtClean="0"/>
              <a:t>5/12/2018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C4689-65E6-48FA-BDC9-9087AC2B1527}" type="datetimeFigureOut">
              <a:rPr lang="en-US" smtClean="0"/>
              <a:t>5/12/2018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7C4689-65E6-48FA-BDC9-9087AC2B1527}" type="datetimeFigureOut">
              <a:rPr lang="en-US" smtClean="0"/>
              <a:t>5/12/2018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28D0D-FF0F-4BFA-B371-C816C07A96A7}"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7C4689-65E6-48FA-BDC9-9087AC2B1527}" type="datetimeFigureOut">
              <a:rPr lang="en-US" smtClean="0"/>
              <a:t>5/12/2018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28D0D-FF0F-4BFA-B371-C816C07A96A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17C4689-65E6-48FA-BDC9-9087AC2B1527}" type="datetimeFigureOut">
              <a:rPr lang="en-US" smtClean="0"/>
              <a:t>5/12/2018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A828D0D-FF0F-4BFA-B371-C816C07A96A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1.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4.w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2.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tif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8.tiff"/></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42.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7.wmf"/><Relationship Id="rId5" Type="http://schemas.openxmlformats.org/officeDocument/2006/relationships/oleObject" Target="../embeddings/oleObject9.bin"/><Relationship Id="rId4" Type="http://schemas.openxmlformats.org/officeDocument/2006/relationships/image" Target="../media/image46.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9.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Whole Network Descriptives</a:t>
            </a:r>
            <a:endParaRPr lang="en-US" dirty="0"/>
          </a:p>
        </p:txBody>
      </p:sp>
      <p:sp>
        <p:nvSpPr>
          <p:cNvPr id="3" name="Subtitle 2"/>
          <p:cNvSpPr>
            <a:spLocks noGrp="1"/>
          </p:cNvSpPr>
          <p:nvPr>
            <p:ph type="subTitle" idx="1"/>
          </p:nvPr>
        </p:nvSpPr>
        <p:spPr>
          <a:xfrm>
            <a:off x="685800" y="3505200"/>
            <a:ext cx="6400800" cy="2438400"/>
          </a:xfrm>
        </p:spPr>
        <p:txBody>
          <a:bodyPr>
            <a:normAutofit/>
          </a:bodyPr>
          <a:lstStyle/>
          <a:p>
            <a:r>
              <a:rPr lang="en-US" dirty="0" smtClean="0"/>
              <a:t>Molly Copeland</a:t>
            </a:r>
          </a:p>
          <a:p>
            <a:r>
              <a:rPr lang="en-US" dirty="0" smtClean="0"/>
              <a:t>PhD Candidate</a:t>
            </a:r>
          </a:p>
          <a:p>
            <a:r>
              <a:rPr lang="en-US" dirty="0" smtClean="0"/>
              <a:t>Duke Sociology</a:t>
            </a:r>
          </a:p>
          <a:p>
            <a:endParaRPr lang="en-US" dirty="0" smtClean="0"/>
          </a:p>
          <a:p>
            <a:r>
              <a:rPr lang="en-US" dirty="0" smtClean="0"/>
              <a:t>Social Networks &amp; Health, 2018</a:t>
            </a:r>
            <a:endParaRPr lang="en-US" dirty="0"/>
          </a:p>
        </p:txBody>
      </p:sp>
    </p:spTree>
    <p:extLst>
      <p:ext uri="{BB962C8B-B14F-4D97-AF65-F5344CB8AC3E}">
        <p14:creationId xmlns:p14="http://schemas.microsoft.com/office/powerpoint/2010/main" val="4146695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“Add Health” Example</a:t>
            </a:r>
            <a:endParaRPr lang="en-US" sz="3200" dirty="0"/>
          </a:p>
        </p:txBody>
      </p:sp>
      <p:pic>
        <p:nvPicPr>
          <p:cNvPr id="172" name="Picture 171"/>
          <p:cNvPicPr>
            <a:picLocks noChangeAspect="1"/>
          </p:cNvPicPr>
          <p:nvPr/>
        </p:nvPicPr>
        <p:blipFill rotWithShape="1">
          <a:blip r:embed="rId3" cstate="print">
            <a:extLst>
              <a:ext uri="{28A0092B-C50C-407E-A947-70E740481C1C}">
                <a14:useLocalDpi xmlns:a14="http://schemas.microsoft.com/office/drawing/2010/main" val="0"/>
              </a:ext>
            </a:extLst>
          </a:blip>
          <a:srcRect l="29138" t="6542" r="26896" b="7408"/>
          <a:stretch/>
        </p:blipFill>
        <p:spPr>
          <a:xfrm>
            <a:off x="2195418" y="980739"/>
            <a:ext cx="5029200" cy="5877261"/>
          </a:xfrm>
          <a:prstGeom prst="rect">
            <a:avLst/>
          </a:prstGeom>
        </p:spPr>
      </p:pic>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G_634722689789_BAR"/>
          <p:cNvSpPr/>
          <p:nvPr/>
        </p:nvSpPr>
        <p:spPr>
          <a:xfrm>
            <a:off x="0" y="0"/>
            <a:ext cx="115746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71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28600" y="1177258"/>
            <a:ext cx="8686800"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spcAft>
                <a:spcPts val="600"/>
              </a:spcAft>
              <a:buNone/>
            </a:pPr>
            <a:r>
              <a:rPr lang="en-US" altLang="en-US" sz="2800" i="1" dirty="0">
                <a:latin typeface="+mn-lt"/>
              </a:rPr>
              <a:t>H</a:t>
            </a:r>
            <a:r>
              <a:rPr lang="en-US" altLang="en-US" sz="2800" i="1" baseline="0" dirty="0" smtClean="0">
                <a:latin typeface="+mn-lt"/>
              </a:rPr>
              <a:t>ow can we distinguish </a:t>
            </a:r>
            <a:r>
              <a:rPr lang="en-US" altLang="en-US" sz="2800" i="1" baseline="0" dirty="0">
                <a:latin typeface="+mn-lt"/>
              </a:rPr>
              <a:t>“important” </a:t>
            </a:r>
            <a:r>
              <a:rPr lang="en-US" altLang="en-US" sz="2800" i="1" baseline="0" dirty="0" smtClean="0">
                <a:latin typeface="+mn-lt"/>
              </a:rPr>
              <a:t>actors?</a:t>
            </a:r>
          </a:p>
          <a:p>
            <a:pPr marL="457200" indent="-457200">
              <a:spcBef>
                <a:spcPct val="0"/>
              </a:spcBef>
              <a:spcAft>
                <a:spcPts val="600"/>
              </a:spcAft>
            </a:pPr>
            <a:endParaRPr lang="en-US" altLang="en-US" sz="2800" dirty="0">
              <a:latin typeface="+mn-lt"/>
            </a:endParaRPr>
          </a:p>
          <a:p>
            <a:pPr marL="457200" indent="-274320">
              <a:spcBef>
                <a:spcPct val="0"/>
              </a:spcBef>
              <a:spcAft>
                <a:spcPts val="600"/>
              </a:spcAft>
              <a:buFont typeface="Arial" panose="020B0604020202020204" pitchFamily="34" charset="0"/>
              <a:buChar char="•"/>
            </a:pPr>
            <a:r>
              <a:rPr lang="en-US" altLang="en-US" sz="2800" baseline="0" dirty="0" smtClean="0">
                <a:latin typeface="+mn-lt"/>
              </a:rPr>
              <a:t>Centrality</a:t>
            </a:r>
            <a:r>
              <a:rPr lang="en-US" altLang="en-US" sz="2800" dirty="0">
                <a:latin typeface="+mn-lt"/>
              </a:rPr>
              <a:t> </a:t>
            </a:r>
            <a:r>
              <a:rPr lang="en-US" altLang="en-US" sz="2800" dirty="0" smtClean="0">
                <a:latin typeface="+mn-lt"/>
              </a:rPr>
              <a:t>m</a:t>
            </a:r>
            <a:r>
              <a:rPr lang="en-US" altLang="en-US" sz="2800" dirty="0" smtClean="0">
                <a:solidFill>
                  <a:prstClr val="black"/>
                </a:solidFill>
                <a:latin typeface="Arial"/>
              </a:rPr>
              <a:t>easurement approaches:</a:t>
            </a:r>
          </a:p>
          <a:p>
            <a:pPr marL="1200150" lvl="1" indent="-274320">
              <a:spcBef>
                <a:spcPct val="0"/>
              </a:spcBef>
              <a:spcAft>
                <a:spcPts val="600"/>
              </a:spcAft>
              <a:buFont typeface="Arial" panose="020B0604020202020204" pitchFamily="34" charset="0"/>
              <a:buChar char="•"/>
            </a:pPr>
            <a:r>
              <a:rPr lang="en-US" altLang="en-US" baseline="0" dirty="0" smtClean="0">
                <a:solidFill>
                  <a:prstClr val="black"/>
                </a:solidFill>
                <a:latin typeface="Arial"/>
              </a:rPr>
              <a:t>Degrees</a:t>
            </a:r>
          </a:p>
          <a:p>
            <a:pPr marL="1200150" lvl="1" indent="-274320">
              <a:spcBef>
                <a:spcPct val="0"/>
              </a:spcBef>
              <a:spcAft>
                <a:spcPts val="600"/>
              </a:spcAft>
              <a:buFont typeface="Arial" panose="020B0604020202020204" pitchFamily="34" charset="0"/>
              <a:buChar char="•"/>
            </a:pPr>
            <a:r>
              <a:rPr lang="en-US" altLang="en-US" dirty="0" smtClean="0">
                <a:solidFill>
                  <a:prstClr val="black"/>
                </a:solidFill>
                <a:latin typeface="Arial"/>
              </a:rPr>
              <a:t>Closeness</a:t>
            </a:r>
          </a:p>
          <a:p>
            <a:pPr marL="1200150" lvl="1" indent="-274320">
              <a:spcBef>
                <a:spcPct val="0"/>
              </a:spcBef>
              <a:spcAft>
                <a:spcPts val="600"/>
              </a:spcAft>
              <a:buFont typeface="Arial" panose="020B0604020202020204" pitchFamily="34" charset="0"/>
              <a:buChar char="•"/>
            </a:pPr>
            <a:r>
              <a:rPr lang="en-US" altLang="en-US" baseline="0" dirty="0" err="1" smtClean="0">
                <a:solidFill>
                  <a:prstClr val="black"/>
                </a:solidFill>
                <a:latin typeface="Arial"/>
              </a:rPr>
              <a:t>Betweenness</a:t>
            </a:r>
            <a:endParaRPr lang="en-US" altLang="en-US" baseline="0" dirty="0" smtClean="0">
              <a:solidFill>
                <a:prstClr val="black"/>
              </a:solidFill>
              <a:latin typeface="Arial"/>
            </a:endParaRPr>
          </a:p>
          <a:p>
            <a:pPr marL="1200150" lvl="1" indent="-274320">
              <a:spcBef>
                <a:spcPct val="0"/>
              </a:spcBef>
              <a:spcAft>
                <a:spcPts val="600"/>
              </a:spcAft>
              <a:buFont typeface="Arial" panose="020B0604020202020204" pitchFamily="34" charset="0"/>
              <a:buChar char="•"/>
            </a:pPr>
            <a:r>
              <a:rPr lang="en-US" altLang="en-US" dirty="0" smtClean="0">
                <a:solidFill>
                  <a:prstClr val="black"/>
                </a:solidFill>
                <a:latin typeface="Arial"/>
              </a:rPr>
              <a:t>Information &amp; Power</a:t>
            </a:r>
          </a:p>
          <a:p>
            <a:pPr marL="1017270" lvl="1" indent="-274320">
              <a:spcBef>
                <a:spcPct val="0"/>
              </a:spcBef>
              <a:spcAft>
                <a:spcPts val="600"/>
              </a:spcAft>
              <a:buFont typeface="Wingdings" panose="05000000000000000000" pitchFamily="2" charset="2"/>
              <a:buChar char="§"/>
            </a:pPr>
            <a:endParaRPr lang="en-US" altLang="en-US" sz="2400" baseline="0" dirty="0">
              <a:latin typeface="+mn-lt"/>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92597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3658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
          <p:cNvPicPr>
            <a:picLocks noChangeAspect="1" noChangeArrowheads="1"/>
          </p:cNvPicPr>
          <p:nvPr/>
        </p:nvPicPr>
        <p:blipFill>
          <a:blip r:embed="rId4">
            <a:extLst>
              <a:ext uri="{28A0092B-C50C-407E-A947-70E740481C1C}">
                <a14:useLocalDpi xmlns:a14="http://schemas.microsoft.com/office/drawing/2010/main" val="0"/>
              </a:ext>
            </a:extLst>
          </a:blip>
          <a:srcRect l="33040" t="26143" r="21663" b="13374"/>
          <a:stretch>
            <a:fillRect/>
          </a:stretch>
        </p:blipFill>
        <p:spPr bwMode="auto">
          <a:xfrm>
            <a:off x="6262675" y="2916905"/>
            <a:ext cx="26733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txBox="1">
            <a:spLocks/>
          </p:cNvSpPr>
          <p:nvPr/>
        </p:nvSpPr>
        <p:spPr>
          <a:xfrm>
            <a:off x="441158" y="414087"/>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98258" y="1183540"/>
            <a:ext cx="891540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b="1" dirty="0" smtClean="0">
                <a:latin typeface="+mn-lt"/>
              </a:rPr>
              <a:t>Degree Centrality </a:t>
            </a:r>
            <a:r>
              <a:rPr lang="en-US" altLang="en-US" sz="2800" dirty="0" smtClean="0">
                <a:latin typeface="+mn-lt"/>
              </a:rPr>
              <a:t>– number of ties</a:t>
            </a:r>
          </a:p>
          <a:p>
            <a:pPr marL="1200150" lvl="1" indent="-274320">
              <a:spcBef>
                <a:spcPct val="0"/>
              </a:spcBef>
              <a:spcAft>
                <a:spcPts val="600"/>
              </a:spcAft>
            </a:pPr>
            <a:r>
              <a:rPr lang="en-US" altLang="en-US" dirty="0" smtClean="0">
                <a:latin typeface="+mn-lt"/>
              </a:rPr>
              <a:t>Undirected</a:t>
            </a:r>
          </a:p>
          <a:p>
            <a:pPr marL="457200" indent="-274320">
              <a:spcBef>
                <a:spcPct val="0"/>
              </a:spcBef>
              <a:spcAft>
                <a:spcPts val="600"/>
              </a:spcAft>
            </a:pPr>
            <a:endParaRPr lang="en-US" altLang="en-US" sz="2800" baseline="0" dirty="0">
              <a:latin typeface="+mn-l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33705043"/>
              </p:ext>
            </p:extLst>
          </p:nvPr>
        </p:nvGraphicFramePr>
        <p:xfrm>
          <a:off x="2363787" y="5715000"/>
          <a:ext cx="4187825" cy="930275"/>
        </p:xfrm>
        <a:graphic>
          <a:graphicData uri="http://schemas.openxmlformats.org/presentationml/2006/ole">
            <mc:AlternateContent xmlns:mc="http://schemas.openxmlformats.org/markup-compatibility/2006">
              <mc:Choice xmlns:v="urn:schemas-microsoft-com:vml" Requires="v">
                <p:oleObj spid="_x0000_s1168" name="Equation" r:id="rId5" imgW="1600200" imgH="355600" progId="Equation.3">
                  <p:embed/>
                </p:oleObj>
              </mc:Choice>
              <mc:Fallback>
                <p:oleObj name="Equation" r:id="rId5" imgW="1600200" imgH="3556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3787" y="5715000"/>
                        <a:ext cx="4187825" cy="930275"/>
                      </a:xfrm>
                      <a:prstGeom prst="rect">
                        <a:avLst/>
                      </a:prstGeom>
                      <a:solidFill>
                        <a:srgbClr val="FFFFFF"/>
                      </a:solidFill>
                      <a:ln>
                        <a:noFill/>
                      </a:ln>
                      <a:effectLst/>
                    </p:spPr>
                  </p:pic>
                </p:oleObj>
              </mc:Fallback>
            </mc:AlternateContent>
          </a:graphicData>
        </a:graphic>
      </p:graphicFrame>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l="18474" t="22603" r="49089" b="32146"/>
          <a:stretch>
            <a:fillRect/>
          </a:stretch>
        </p:blipFill>
        <p:spPr bwMode="auto">
          <a:xfrm>
            <a:off x="0" y="2576222"/>
            <a:ext cx="2814625" cy="28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8">
            <a:extLst>
              <a:ext uri="{28A0092B-C50C-407E-A947-70E740481C1C}">
                <a14:useLocalDpi xmlns:a14="http://schemas.microsoft.com/office/drawing/2010/main" val="0"/>
              </a:ext>
            </a:extLst>
          </a:blip>
          <a:srcRect l="17044" t="19330" r="15221" b="14212"/>
          <a:stretch>
            <a:fillRect/>
          </a:stretch>
        </p:blipFill>
        <p:spPr bwMode="auto">
          <a:xfrm>
            <a:off x="2814624" y="2387962"/>
            <a:ext cx="3496083" cy="311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127321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4822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9828" t="6542" r="28793" b="7986"/>
          <a:stretch/>
        </p:blipFill>
        <p:spPr>
          <a:xfrm>
            <a:off x="1618593" y="676343"/>
            <a:ext cx="5029200" cy="6202678"/>
          </a:xfrm>
          <a:prstGeom prst="rect">
            <a:avLst/>
          </a:prstGeom>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“Add Health” Example: Degree</a:t>
            </a:r>
            <a:endParaRPr lang="en-US" sz="3200" dirty="0"/>
          </a:p>
        </p:txBody>
      </p:sp>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138896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745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345" t="7985" r="28448" b="8852"/>
          <a:stretch/>
        </p:blipFill>
        <p:spPr>
          <a:xfrm>
            <a:off x="3657600" y="370056"/>
            <a:ext cx="5360345" cy="6459326"/>
          </a:xfrm>
          <a:prstGeom prst="rect">
            <a:avLst/>
          </a:prstGeom>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114300" y="1255986"/>
            <a:ext cx="8915400" cy="293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b="1" dirty="0" smtClean="0">
                <a:latin typeface="+mn-lt"/>
              </a:rPr>
              <a:t>Degree Centrality:</a:t>
            </a:r>
          </a:p>
          <a:p>
            <a:pPr marL="1200150" lvl="1" indent="-274320">
              <a:spcBef>
                <a:spcPct val="0"/>
              </a:spcBef>
              <a:spcAft>
                <a:spcPts val="600"/>
              </a:spcAft>
            </a:pPr>
            <a:r>
              <a:rPr lang="en-US" altLang="en-US" dirty="0" smtClean="0">
                <a:latin typeface="+mn-lt"/>
              </a:rPr>
              <a:t>Directed</a:t>
            </a:r>
          </a:p>
          <a:p>
            <a:pPr marL="1600200" lvl="2" indent="-274320">
              <a:spcBef>
                <a:spcPct val="0"/>
              </a:spcBef>
              <a:spcAft>
                <a:spcPts val="600"/>
              </a:spcAft>
            </a:pPr>
            <a:r>
              <a:rPr lang="en-US" altLang="en-US" dirty="0" smtClean="0">
                <a:latin typeface="+mn-lt"/>
              </a:rPr>
              <a:t>In-degrees</a:t>
            </a:r>
          </a:p>
          <a:p>
            <a:pPr marL="1600200" lvl="2" indent="-274320">
              <a:spcBef>
                <a:spcPct val="0"/>
              </a:spcBef>
              <a:spcAft>
                <a:spcPts val="600"/>
              </a:spcAft>
            </a:pPr>
            <a:r>
              <a:rPr lang="en-US" altLang="en-US" dirty="0" smtClean="0">
                <a:latin typeface="+mn-lt"/>
              </a:rPr>
              <a:t>Out-degrees</a:t>
            </a:r>
          </a:p>
          <a:p>
            <a:pPr marL="1200150" lvl="1" indent="-274320">
              <a:spcBef>
                <a:spcPct val="0"/>
              </a:spcBef>
              <a:spcAft>
                <a:spcPts val="600"/>
              </a:spcAft>
            </a:pPr>
            <a:endParaRPr lang="en-US" altLang="en-US" dirty="0" smtClean="0">
              <a:latin typeface="+mn-lt"/>
            </a:endParaRPr>
          </a:p>
          <a:p>
            <a:pPr marL="1200150" lvl="1" indent="-274320">
              <a:spcBef>
                <a:spcPct val="0"/>
              </a:spcBef>
              <a:spcAft>
                <a:spcPts val="600"/>
              </a:spcAft>
            </a:pPr>
            <a:r>
              <a:rPr lang="en-US" altLang="en-US" dirty="0" smtClean="0">
                <a:latin typeface="+mn-lt"/>
              </a:rPr>
              <a:t>Isolates</a:t>
            </a:r>
            <a:endParaRPr lang="en-US" altLang="en-US" dirty="0">
              <a:latin typeface="+mn-lt"/>
            </a:endParaRPr>
          </a:p>
        </p:txBody>
      </p:sp>
      <p:sp>
        <p:nvSpPr>
          <p:cNvPr id="1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150470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03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rotWithShape="1">
          <a:blip r:embed="rId3">
            <a:extLst>
              <a:ext uri="{28A0092B-C50C-407E-A947-70E740481C1C}">
                <a14:useLocalDpi xmlns:a14="http://schemas.microsoft.com/office/drawing/2010/main" val="0"/>
              </a:ext>
            </a:extLst>
          </a:blip>
          <a:srcRect l="12849" t="15918" r="50207" b="2857"/>
          <a:stretch/>
        </p:blipFill>
        <p:spPr bwMode="auto">
          <a:xfrm>
            <a:off x="3898565" y="924093"/>
            <a:ext cx="5217361" cy="5781507"/>
          </a:xfrm>
          <a:prstGeom prst="rect">
            <a:avLst/>
          </a:prstGeom>
          <a:noFill/>
          <a:ln>
            <a:noFill/>
          </a:ln>
          <a:extLst>
            <a:ext uri="{53640926-AAD7-44D8-BBD7-CCE9431645EC}">
              <a14:shadowObscured xmlns:a14="http://schemas.microsoft.com/office/drawing/2010/main"/>
            </a:ext>
          </a:extLst>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1219200"/>
            <a:ext cx="387851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b="1" dirty="0" err="1" smtClean="0">
                <a:latin typeface="+mn-lt"/>
              </a:rPr>
              <a:t>Kornienko</a:t>
            </a:r>
            <a:r>
              <a:rPr lang="en-US" altLang="en-US" sz="2800" b="1" dirty="0" smtClean="0">
                <a:latin typeface="+mn-lt"/>
              </a:rPr>
              <a:t> et al. 2013:</a:t>
            </a:r>
          </a:p>
          <a:p>
            <a:pPr marL="182880">
              <a:spcBef>
                <a:spcPct val="0"/>
              </a:spcBef>
              <a:buNone/>
            </a:pPr>
            <a:r>
              <a:rPr lang="en-US" altLang="en-US" sz="2800" dirty="0" smtClean="0">
                <a:latin typeface="+mn-lt"/>
              </a:rPr>
              <a:t>Test salivary cortisol (indicator of stress) on in-degrees, out-degrees, and ego-network density. They find significantly higher cortisol for lower out-degrees and a protective effect of medium popularity.</a:t>
            </a:r>
            <a:endParaRPr lang="en-US" altLang="en-US" dirty="0">
              <a:latin typeface="+mn-lt"/>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G_634722689789_BAR"/>
          <p:cNvSpPr/>
          <p:nvPr/>
        </p:nvSpPr>
        <p:spPr>
          <a:xfrm>
            <a:off x="0" y="0"/>
            <a:ext cx="162045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330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345" t="7985" r="28448" b="8852"/>
          <a:stretch/>
        </p:blipFill>
        <p:spPr>
          <a:xfrm>
            <a:off x="3657600" y="370056"/>
            <a:ext cx="5360345" cy="6459326"/>
          </a:xfrm>
          <a:prstGeom prst="rect">
            <a:avLst/>
          </a:prstGeom>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114300" y="1255986"/>
            <a:ext cx="8915400" cy="293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b="1" dirty="0" smtClean="0">
                <a:latin typeface="+mn-lt"/>
              </a:rPr>
              <a:t>Degree Centrality:</a:t>
            </a:r>
          </a:p>
          <a:p>
            <a:pPr marL="1200150" lvl="1" indent="-274320">
              <a:spcBef>
                <a:spcPct val="0"/>
              </a:spcBef>
              <a:spcAft>
                <a:spcPts val="600"/>
              </a:spcAft>
            </a:pPr>
            <a:r>
              <a:rPr lang="en-US" altLang="en-US" dirty="0" smtClean="0">
                <a:latin typeface="+mn-lt"/>
              </a:rPr>
              <a:t>Directed</a:t>
            </a:r>
          </a:p>
          <a:p>
            <a:pPr marL="1600200" lvl="2" indent="-274320">
              <a:spcBef>
                <a:spcPct val="0"/>
              </a:spcBef>
              <a:spcAft>
                <a:spcPts val="600"/>
              </a:spcAft>
            </a:pPr>
            <a:r>
              <a:rPr lang="en-US" altLang="en-US" dirty="0" smtClean="0">
                <a:latin typeface="+mn-lt"/>
              </a:rPr>
              <a:t>In-degrees</a:t>
            </a:r>
          </a:p>
          <a:p>
            <a:pPr marL="1600200" lvl="2" indent="-274320">
              <a:spcBef>
                <a:spcPct val="0"/>
              </a:spcBef>
              <a:spcAft>
                <a:spcPts val="600"/>
              </a:spcAft>
            </a:pPr>
            <a:r>
              <a:rPr lang="en-US" altLang="en-US" dirty="0" smtClean="0">
                <a:latin typeface="+mn-lt"/>
              </a:rPr>
              <a:t>Out-degrees</a:t>
            </a:r>
          </a:p>
          <a:p>
            <a:pPr marL="1200150" lvl="1" indent="-274320">
              <a:spcBef>
                <a:spcPct val="0"/>
              </a:spcBef>
              <a:spcAft>
                <a:spcPts val="600"/>
              </a:spcAft>
            </a:pPr>
            <a:endParaRPr lang="en-US" altLang="en-US" dirty="0" smtClean="0">
              <a:latin typeface="+mn-lt"/>
            </a:endParaRPr>
          </a:p>
          <a:p>
            <a:pPr marL="1200150" lvl="1" indent="-274320">
              <a:spcBef>
                <a:spcPct val="0"/>
              </a:spcBef>
              <a:spcAft>
                <a:spcPts val="600"/>
              </a:spcAft>
            </a:pPr>
            <a:r>
              <a:rPr lang="en-US" altLang="en-US" dirty="0" smtClean="0">
                <a:latin typeface="+mn-lt"/>
              </a:rPr>
              <a:t>Isolates</a:t>
            </a:r>
            <a:endParaRPr lang="en-US" altLang="en-US" dirty="0">
              <a:latin typeface="+mn-lt"/>
            </a:endParaRPr>
          </a:p>
        </p:txBody>
      </p:sp>
      <p:sp>
        <p:nvSpPr>
          <p:cNvPr id="9" name="Text Box 2"/>
          <p:cNvSpPr txBox="1">
            <a:spLocks noChangeArrowheads="1"/>
          </p:cNvSpPr>
          <p:nvPr/>
        </p:nvSpPr>
        <p:spPr bwMode="auto">
          <a:xfrm>
            <a:off x="1977327" y="5549462"/>
            <a:ext cx="16802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182880">
              <a:spcBef>
                <a:spcPct val="0"/>
              </a:spcBef>
              <a:spcAft>
                <a:spcPts val="600"/>
              </a:spcAft>
              <a:buNone/>
            </a:pPr>
            <a:r>
              <a:rPr lang="en-US" altLang="en-US" sz="2800" b="1" i="1" dirty="0" smtClean="0">
                <a:latin typeface="+mn-lt"/>
              </a:rPr>
              <a:t>…But…</a:t>
            </a:r>
            <a:endParaRPr lang="en-US" altLang="en-US" i="1" dirty="0">
              <a:latin typeface="+mn-lt"/>
            </a:endParaRPr>
          </a:p>
        </p:txBody>
      </p:sp>
      <p:sp>
        <p:nvSpPr>
          <p:cNvPr id="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G_634722689789_BAR"/>
          <p:cNvSpPr/>
          <p:nvPr/>
        </p:nvSpPr>
        <p:spPr>
          <a:xfrm>
            <a:off x="0" y="0"/>
            <a:ext cx="173620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77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998897"/>
            <a:ext cx="89354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b="1" dirty="0" smtClean="0">
                <a:latin typeface="+mn-lt"/>
              </a:rPr>
              <a:t>Degree Centrality </a:t>
            </a:r>
            <a:r>
              <a:rPr lang="en-US" altLang="en-US" sz="2800" dirty="0" smtClean="0">
                <a:latin typeface="+mn-lt"/>
              </a:rPr>
              <a:t>– local measure only:</a:t>
            </a:r>
            <a:endParaRPr lang="en-US" altLang="en-US" dirty="0" smtClean="0">
              <a:latin typeface="+mn-lt"/>
            </a:endParaRPr>
          </a:p>
          <a:p>
            <a:pPr marL="1200150" lvl="1" indent="-274320">
              <a:spcBef>
                <a:spcPct val="0"/>
              </a:spcBef>
            </a:pPr>
            <a:endParaRPr lang="en-US" altLang="en-US" dirty="0" smtClean="0">
              <a:latin typeface="+mn-lt"/>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l="24707" t="24574" r="27083" b="16286"/>
          <a:stretch>
            <a:fillRect/>
          </a:stretch>
        </p:blipFill>
        <p:spPr bwMode="auto">
          <a:xfrm>
            <a:off x="172453" y="1700133"/>
            <a:ext cx="5530091" cy="492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p:nvSpPr>
        <p:spPr bwMode="auto">
          <a:xfrm>
            <a:off x="4584032" y="3124200"/>
            <a:ext cx="4463716"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1200150" lvl="1" indent="-274320">
              <a:spcBef>
                <a:spcPct val="0"/>
              </a:spcBef>
            </a:pPr>
            <a:r>
              <a:rPr lang="en-US" altLang="en-US" dirty="0" smtClean="0">
                <a:latin typeface="+mn-lt"/>
              </a:rPr>
              <a:t>Can be deceiving</a:t>
            </a:r>
          </a:p>
          <a:p>
            <a:pPr marL="1200150" lvl="1" indent="-274320">
              <a:spcBef>
                <a:spcPct val="0"/>
              </a:spcBef>
            </a:pPr>
            <a:endParaRPr lang="en-US" altLang="en-US" dirty="0" smtClean="0">
              <a:latin typeface="+mn-lt"/>
            </a:endParaRPr>
          </a:p>
          <a:p>
            <a:pPr marL="1200150" lvl="1" indent="-274320">
              <a:spcBef>
                <a:spcPct val="0"/>
              </a:spcBef>
            </a:pPr>
            <a:r>
              <a:rPr lang="en-US" altLang="en-US" dirty="0" smtClean="0">
                <a:latin typeface="+mn-lt"/>
              </a:rPr>
              <a:t>Less appropriate for non-local questions</a:t>
            </a:r>
          </a:p>
          <a:p>
            <a:pPr marL="1200150" lvl="1" indent="-274320">
              <a:spcBef>
                <a:spcPct val="0"/>
              </a:spcBef>
            </a:pPr>
            <a:endParaRPr lang="en-US" altLang="en-US" dirty="0" smtClean="0">
              <a:latin typeface="+mn-lt"/>
            </a:endParaRPr>
          </a:p>
          <a:p>
            <a:pPr marL="1200150" lvl="1" indent="-274320">
              <a:spcBef>
                <a:spcPct val="0"/>
              </a:spcBef>
            </a:pPr>
            <a:endParaRPr lang="en-US" altLang="en-US" dirty="0" smtClean="0">
              <a:latin typeface="+mn-lt"/>
            </a:endParaRPr>
          </a:p>
        </p:txBody>
      </p:sp>
      <p:sp>
        <p:nvSpPr>
          <p:cNvPr id="1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185194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636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0345" t="7985" r="28448" b="8852"/>
          <a:stretch/>
        </p:blipFill>
        <p:spPr>
          <a:xfrm>
            <a:off x="2057400" y="370056"/>
            <a:ext cx="5360345" cy="6459326"/>
          </a:xfrm>
          <a:prstGeom prst="rect">
            <a:avLst/>
          </a:prstGeom>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“Add Health” Example: In-degree</a:t>
            </a:r>
            <a:endParaRPr lang="en-US" sz="3200" dirty="0"/>
          </a:p>
        </p:txBody>
      </p:sp>
      <p:sp>
        <p:nvSpPr>
          <p:cNvPr id="9" name="Oval 8"/>
          <p:cNvSpPr/>
          <p:nvPr/>
        </p:nvSpPr>
        <p:spPr>
          <a:xfrm>
            <a:off x="4650333" y="5121234"/>
            <a:ext cx="89372" cy="76200"/>
          </a:xfrm>
          <a:prstGeom prst="ellipse">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12" name="Oval 11"/>
          <p:cNvSpPr/>
          <p:nvPr/>
        </p:nvSpPr>
        <p:spPr>
          <a:xfrm>
            <a:off x="2613715" y="2628900"/>
            <a:ext cx="89372" cy="76200"/>
          </a:xfrm>
          <a:prstGeom prst="ellipse">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1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196769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438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924093"/>
            <a:ext cx="8915400" cy="429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1200150" lvl="1" indent="-274320">
              <a:spcBef>
                <a:spcPct val="0"/>
              </a:spcBef>
              <a:spcAft>
                <a:spcPts val="600"/>
              </a:spcAft>
              <a:buNone/>
            </a:pPr>
            <a:r>
              <a:rPr lang="en-US" altLang="en-US" sz="2800" b="1" dirty="0" smtClean="0">
                <a:latin typeface="+mn-lt"/>
              </a:rPr>
              <a:t>Closeness: </a:t>
            </a:r>
            <a:r>
              <a:rPr lang="en-US" altLang="en-US" sz="2400" dirty="0" smtClean="0">
                <a:solidFill>
                  <a:prstClr val="black"/>
                </a:solidFill>
                <a:latin typeface="Arial"/>
              </a:rPr>
              <a:t>Actors considered important if less distance to all other actors in the network</a:t>
            </a:r>
          </a:p>
          <a:p>
            <a:pPr marL="1200150" lvl="1" indent="-274320">
              <a:spcBef>
                <a:spcPct val="0"/>
              </a:spcBef>
              <a:spcAft>
                <a:spcPts val="600"/>
              </a:spcAft>
            </a:pPr>
            <a:r>
              <a:rPr lang="en-US" altLang="en-US" dirty="0" smtClean="0">
                <a:latin typeface="+mn-lt"/>
              </a:rPr>
              <a:t>inverse </a:t>
            </a:r>
            <a:r>
              <a:rPr lang="en-US" altLang="en-US" b="1" dirty="0" smtClean="0">
                <a:latin typeface="+mn-lt"/>
              </a:rPr>
              <a:t>distance</a:t>
            </a:r>
            <a:r>
              <a:rPr lang="en-US" altLang="en-US" dirty="0" smtClean="0">
                <a:latin typeface="+mn-lt"/>
              </a:rPr>
              <a:t> of each actor to every other</a:t>
            </a:r>
          </a:p>
          <a:p>
            <a:pPr marL="1600200" lvl="2" indent="-274320">
              <a:spcBef>
                <a:spcPct val="0"/>
              </a:spcBef>
              <a:spcAft>
                <a:spcPts val="600"/>
              </a:spcAft>
            </a:pPr>
            <a:r>
              <a:rPr lang="en-US" altLang="en-US" sz="2800" dirty="0" smtClean="0">
                <a:latin typeface="+mn-lt"/>
              </a:rPr>
              <a:t>Geodesic </a:t>
            </a:r>
            <a:r>
              <a:rPr lang="en-US" altLang="en-US" sz="2800" dirty="0" smtClean="0">
                <a:latin typeface="+mn-lt"/>
              </a:rPr>
              <a:t>distance – shortest path between 2 actors</a:t>
            </a:r>
          </a:p>
          <a:p>
            <a:pPr marL="1600200" lvl="2" indent="-274320">
              <a:spcBef>
                <a:spcPct val="0"/>
              </a:spcBef>
              <a:spcAft>
                <a:spcPts val="600"/>
              </a:spcAft>
            </a:pPr>
            <a:r>
              <a:rPr lang="en-US" altLang="en-US" sz="2800" dirty="0" smtClean="0">
                <a:latin typeface="+mn-lt"/>
              </a:rPr>
              <a:t>Measurable within a connected graph or component where each node is reachable</a:t>
            </a:r>
            <a:endParaRPr lang="en-US" altLang="en-US" sz="2800" dirty="0">
              <a:latin typeface="+mn-lt"/>
            </a:endParaRPr>
          </a:p>
          <a:p>
            <a:pPr marL="925830" lvl="1" indent="0">
              <a:spcBef>
                <a:spcPct val="0"/>
              </a:spcBef>
              <a:spcAft>
                <a:spcPts val="600"/>
              </a:spcAft>
              <a:buNone/>
            </a:pPr>
            <a:endParaRPr lang="en-US" altLang="en-US" dirty="0" smtClean="0">
              <a:latin typeface="+mn-lt"/>
            </a:endParaRPr>
          </a:p>
          <a:p>
            <a:pPr marL="925830" lvl="1" indent="0">
              <a:spcBef>
                <a:spcPct val="0"/>
              </a:spcBef>
              <a:spcAft>
                <a:spcPts val="600"/>
              </a:spcAft>
              <a:buNone/>
            </a:pPr>
            <a:endParaRPr lang="en-US" altLang="en-US" sz="2800" baseline="0" dirty="0">
              <a:latin typeface="+mn-l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0532706"/>
              </p:ext>
            </p:extLst>
          </p:nvPr>
        </p:nvGraphicFramePr>
        <p:xfrm>
          <a:off x="2076659" y="4800600"/>
          <a:ext cx="4802188" cy="1676400"/>
        </p:xfrm>
        <a:graphic>
          <a:graphicData uri="http://schemas.openxmlformats.org/presentationml/2006/ole">
            <mc:AlternateContent xmlns:mc="http://schemas.openxmlformats.org/markup-compatibility/2006">
              <mc:Choice xmlns:v="urn:schemas-microsoft-com:vml" Requires="v">
                <p:oleObj spid="_x0000_s11337" name="Equation" r:id="rId4" imgW="1498600" imgH="520700" progId="Equation.3">
                  <p:embed/>
                </p:oleObj>
              </mc:Choice>
              <mc:Fallback>
                <p:oleObj name="Equation" r:id="rId4" imgW="1498600" imgH="520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659" y="4800600"/>
                        <a:ext cx="4802188" cy="167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208344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68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“Whole” Network Descriptives</a:t>
            </a:r>
            <a:endParaRPr lang="en-US" dirty="0"/>
          </a:p>
        </p:txBody>
      </p:sp>
      <p:sp>
        <p:nvSpPr>
          <p:cNvPr id="3" name="Content Placeholder 2"/>
          <p:cNvSpPr>
            <a:spLocks noGrp="1"/>
          </p:cNvSpPr>
          <p:nvPr>
            <p:ph idx="1"/>
          </p:nvPr>
        </p:nvSpPr>
        <p:spPr/>
        <p:txBody>
          <a:bodyPr>
            <a:normAutofit/>
          </a:bodyPr>
          <a:lstStyle/>
          <a:p>
            <a:r>
              <a:rPr lang="en-US" sz="3200" dirty="0" smtClean="0"/>
              <a:t>Sociocentric</a:t>
            </a:r>
          </a:p>
          <a:p>
            <a:r>
              <a:rPr lang="en-US" sz="3200" dirty="0" smtClean="0"/>
              <a:t>Still consider sampling and network boundary</a:t>
            </a:r>
          </a:p>
          <a:p>
            <a:endParaRPr lang="en-US" sz="3200" dirty="0" smtClean="0"/>
          </a:p>
          <a:p>
            <a:endParaRPr lang="en-US" sz="3200" dirty="0"/>
          </a:p>
          <a:p>
            <a:endParaRPr lang="en-US" sz="3200" dirty="0" smtClean="0"/>
          </a:p>
          <a:p>
            <a:endParaRPr lang="en-US" sz="3200" dirty="0"/>
          </a:p>
          <a:p>
            <a:endParaRPr lang="en-US" sz="3200" dirty="0" smtClean="0"/>
          </a:p>
          <a:p>
            <a:pPr marL="0" indent="0">
              <a:buNone/>
            </a:pPr>
            <a:endParaRPr lang="en-US" sz="3200" i="1" dirty="0" smtClean="0"/>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9138" t="6542" r="26896" b="7408"/>
          <a:stretch/>
        </p:blipFill>
        <p:spPr>
          <a:xfrm>
            <a:off x="3657600" y="3124200"/>
            <a:ext cx="3124200" cy="3651025"/>
          </a:xfrm>
          <a:prstGeom prst="rect">
            <a:avLst/>
          </a:prstGeom>
        </p:spPr>
      </p:pic>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11574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878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924093"/>
            <a:ext cx="8915400"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b="1" dirty="0" smtClean="0">
                <a:latin typeface="+mn-lt"/>
              </a:rPr>
              <a:t>Closeness</a:t>
            </a:r>
          </a:p>
          <a:p>
            <a:pPr marL="1200150" lvl="1" indent="-274320">
              <a:spcBef>
                <a:spcPct val="0"/>
              </a:spcBef>
              <a:spcAft>
                <a:spcPts val="600"/>
              </a:spcAft>
            </a:pPr>
            <a:r>
              <a:rPr lang="en-US" altLang="en-US" dirty="0" smtClean="0">
                <a:latin typeface="+mn-lt"/>
              </a:rPr>
              <a:t>Inverse of the sum of distances from actor to all other actors</a:t>
            </a:r>
          </a:p>
          <a:p>
            <a:pPr marL="1600200" lvl="2" indent="-274320">
              <a:spcBef>
                <a:spcPct val="0"/>
              </a:spcBef>
              <a:spcAft>
                <a:spcPts val="600"/>
              </a:spcAft>
            </a:pPr>
            <a:r>
              <a:rPr lang="en-US" altLang="en-US" sz="2800" dirty="0" smtClean="0">
                <a:latin typeface="+mn-lt"/>
              </a:rPr>
              <a:t>Normalized by graph size to range 0-1</a:t>
            </a:r>
          </a:p>
          <a:p>
            <a:pPr marL="1600200" lvl="2" indent="-274320">
              <a:spcBef>
                <a:spcPct val="0"/>
              </a:spcBef>
              <a:spcAft>
                <a:spcPts val="600"/>
              </a:spcAft>
            </a:pPr>
            <a:endParaRPr lang="en-US" altLang="en-US" sz="2800" dirty="0">
              <a:latin typeface="+mn-lt"/>
            </a:endParaRPr>
          </a:p>
          <a:p>
            <a:pPr marL="925830" lvl="1" indent="0">
              <a:spcBef>
                <a:spcPct val="0"/>
              </a:spcBef>
              <a:spcAft>
                <a:spcPts val="600"/>
              </a:spcAft>
              <a:buNone/>
            </a:pPr>
            <a:endParaRPr lang="en-US" altLang="en-US" dirty="0" smtClean="0">
              <a:latin typeface="+mn-lt"/>
            </a:endParaRPr>
          </a:p>
          <a:p>
            <a:pPr marL="925830" lvl="1" indent="0">
              <a:spcBef>
                <a:spcPct val="0"/>
              </a:spcBef>
              <a:spcAft>
                <a:spcPts val="600"/>
              </a:spcAft>
              <a:buNone/>
            </a:pPr>
            <a:endParaRPr lang="en-US" altLang="en-US" sz="2800" baseline="0" dirty="0">
              <a:latin typeface="+mn-l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1855244"/>
              </p:ext>
            </p:extLst>
          </p:nvPr>
        </p:nvGraphicFramePr>
        <p:xfrm>
          <a:off x="2175279" y="3276600"/>
          <a:ext cx="4801464" cy="1676400"/>
        </p:xfrm>
        <a:graphic>
          <a:graphicData uri="http://schemas.openxmlformats.org/presentationml/2006/ole">
            <mc:AlternateContent xmlns:mc="http://schemas.openxmlformats.org/markup-compatibility/2006">
              <mc:Choice xmlns:v="urn:schemas-microsoft-com:vml" Requires="v">
                <p:oleObj spid="_x0000_s2288" name="Equation" r:id="rId4" imgW="1498600" imgH="520700" progId="Equation.3">
                  <p:embed/>
                </p:oleObj>
              </mc:Choice>
              <mc:Fallback>
                <p:oleObj name="Equation" r:id="rId4" imgW="1498600" imgH="520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279" y="3276600"/>
                        <a:ext cx="4801464" cy="1676400"/>
                      </a:xfrm>
                      <a:prstGeom prst="rect">
                        <a:avLst/>
                      </a:prstGeom>
                      <a:solidFill>
                        <a:srgbClr val="FFFFFF"/>
                      </a:solid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77839564"/>
              </p:ext>
            </p:extLst>
          </p:nvPr>
        </p:nvGraphicFramePr>
        <p:xfrm>
          <a:off x="2433352" y="5257800"/>
          <a:ext cx="4088802" cy="657225"/>
        </p:xfrm>
        <a:graphic>
          <a:graphicData uri="http://schemas.openxmlformats.org/presentationml/2006/ole">
            <mc:AlternateContent xmlns:mc="http://schemas.openxmlformats.org/markup-compatibility/2006">
              <mc:Choice xmlns:v="urn:schemas-microsoft-com:vml" Requires="v">
                <p:oleObj spid="_x0000_s2289" name="Equation" r:id="rId6" imgW="1497950" imgH="241195" progId="Equation.3">
                  <p:embed/>
                </p:oleObj>
              </mc:Choice>
              <mc:Fallback>
                <p:oleObj name="Equation" r:id="rId6" imgW="1497950" imgH="241195"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3352" y="5257800"/>
                        <a:ext cx="4088802" cy="657225"/>
                      </a:xfrm>
                      <a:prstGeom prst="rect">
                        <a:avLst/>
                      </a:prstGeom>
                      <a:solidFill>
                        <a:srgbClr val="FFFFFF"/>
                      </a:solidFill>
                      <a:ln>
                        <a:noFill/>
                      </a:ln>
                      <a:effectLst/>
                    </p:spPr>
                  </p:pic>
                </p:oleObj>
              </mc:Fallback>
            </mc:AlternateContent>
          </a:graphicData>
        </a:graphic>
      </p:graphicFrame>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219919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038475" y="931863"/>
            <a:ext cx="55626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baseline="0">
                <a:latin typeface="SAS Monospace" pitchFamily="49" charset="0"/>
                <a:cs typeface="Arial" pitchFamily="34" charset="0"/>
              </a:rPr>
              <a:t>          Distance     Closeness  normalized</a:t>
            </a:r>
          </a:p>
          <a:p>
            <a:pPr>
              <a:spcBef>
                <a:spcPct val="0"/>
              </a:spcBef>
              <a:buFontTx/>
              <a:buNone/>
            </a:pPr>
            <a:endParaRPr lang="en-US" altLang="en-US" sz="1600" b="1" baseline="0">
              <a:latin typeface="SAS Monospace" pitchFamily="49" charset="0"/>
              <a:cs typeface="Arial" pitchFamily="34" charset="0"/>
            </a:endParaRPr>
          </a:p>
          <a:p>
            <a:pPr>
              <a:spcBef>
                <a:spcPct val="0"/>
              </a:spcBef>
              <a:buFontTx/>
              <a:buNone/>
            </a:pPr>
            <a:r>
              <a:rPr lang="en-US" altLang="en-US" sz="1600" b="1" baseline="0">
                <a:latin typeface="SAS Monospace" pitchFamily="49" charset="0"/>
                <a:cs typeface="Arial" pitchFamily="34" charset="0"/>
              </a:rPr>
              <a:t>       0 1 1 1 1 1 1 1    .143      1.00</a:t>
            </a:r>
          </a:p>
          <a:p>
            <a:pPr>
              <a:spcBef>
                <a:spcPct val="0"/>
              </a:spcBef>
              <a:buFontTx/>
              <a:buNone/>
            </a:pPr>
            <a:r>
              <a:rPr lang="en-US" altLang="en-US" sz="1600" b="1" baseline="0">
                <a:latin typeface="SAS Monospace" pitchFamily="49" charset="0"/>
                <a:cs typeface="Arial" pitchFamily="34" charset="0"/>
              </a:rPr>
              <a:t>       1 0 2 2 2 2 2 2    .077      .538</a:t>
            </a:r>
          </a:p>
          <a:p>
            <a:pPr>
              <a:spcBef>
                <a:spcPct val="0"/>
              </a:spcBef>
              <a:buFontTx/>
              <a:buNone/>
            </a:pPr>
            <a:r>
              <a:rPr lang="en-US" altLang="en-US" sz="1600" b="1" baseline="0">
                <a:latin typeface="SAS Monospace" pitchFamily="49" charset="0"/>
                <a:cs typeface="Arial" pitchFamily="34" charset="0"/>
              </a:rPr>
              <a:t>       1 2 0 2 2 2 2 2    .077      .538</a:t>
            </a:r>
          </a:p>
          <a:p>
            <a:pPr>
              <a:spcBef>
                <a:spcPct val="0"/>
              </a:spcBef>
              <a:buFontTx/>
              <a:buNone/>
            </a:pPr>
            <a:r>
              <a:rPr lang="en-US" altLang="en-US" sz="1600" b="1" baseline="0">
                <a:latin typeface="SAS Monospace" pitchFamily="49" charset="0"/>
                <a:cs typeface="Arial" pitchFamily="34" charset="0"/>
              </a:rPr>
              <a:t>       1 2 2 0 2 2 2 2    .077      .538</a:t>
            </a:r>
          </a:p>
          <a:p>
            <a:pPr>
              <a:spcBef>
                <a:spcPct val="0"/>
              </a:spcBef>
              <a:buFontTx/>
              <a:buNone/>
            </a:pPr>
            <a:r>
              <a:rPr lang="en-US" altLang="en-US" sz="1600" b="1" baseline="0">
                <a:latin typeface="SAS Monospace" pitchFamily="49" charset="0"/>
                <a:cs typeface="Arial" pitchFamily="34" charset="0"/>
              </a:rPr>
              <a:t>       1 2 2 2 0 2 2 2    .077      .538</a:t>
            </a:r>
          </a:p>
          <a:p>
            <a:pPr>
              <a:spcBef>
                <a:spcPct val="0"/>
              </a:spcBef>
              <a:buFontTx/>
              <a:buNone/>
            </a:pPr>
            <a:r>
              <a:rPr lang="en-US" altLang="en-US" sz="1600" b="1" baseline="0">
                <a:latin typeface="SAS Monospace" pitchFamily="49" charset="0"/>
                <a:cs typeface="Arial" pitchFamily="34" charset="0"/>
              </a:rPr>
              <a:t>       1 2 2 2 2 0 2 2    .077      .538</a:t>
            </a:r>
          </a:p>
          <a:p>
            <a:pPr>
              <a:spcBef>
                <a:spcPct val="0"/>
              </a:spcBef>
              <a:buFontTx/>
              <a:buNone/>
            </a:pPr>
            <a:r>
              <a:rPr lang="en-US" altLang="en-US" sz="1600" b="1" baseline="0">
                <a:latin typeface="SAS Monospace" pitchFamily="49" charset="0"/>
                <a:cs typeface="Arial" pitchFamily="34" charset="0"/>
              </a:rPr>
              <a:t>       1 2 2 2 2 2 0 2    .077      .538</a:t>
            </a:r>
          </a:p>
          <a:p>
            <a:pPr>
              <a:spcBef>
                <a:spcPct val="0"/>
              </a:spcBef>
              <a:buFontTx/>
              <a:buNone/>
            </a:pPr>
            <a:r>
              <a:rPr lang="en-US" altLang="en-US" sz="1600" b="1" baseline="0">
                <a:latin typeface="SAS Monospace" pitchFamily="49" charset="0"/>
                <a:cs typeface="Arial" pitchFamily="34" charset="0"/>
              </a:rPr>
              <a:t>       1 2 2 2 2 2 2 0    .077      .538</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l="18733" t="22469" r="47217" b="33624"/>
          <a:stretch>
            <a:fillRect/>
          </a:stretch>
        </p:blipFill>
        <p:spPr bwMode="auto">
          <a:xfrm>
            <a:off x="439738" y="1130300"/>
            <a:ext cx="26162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Line 4"/>
          <p:cNvSpPr>
            <a:spLocks noChangeShapeType="1"/>
          </p:cNvSpPr>
          <p:nvPr/>
        </p:nvSpPr>
        <p:spPr bwMode="auto">
          <a:xfrm>
            <a:off x="4332288" y="1174750"/>
            <a:ext cx="4213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7" name="Text Box 5"/>
          <p:cNvSpPr txBox="1">
            <a:spLocks noChangeArrowheads="1"/>
          </p:cNvSpPr>
          <p:nvPr/>
        </p:nvSpPr>
        <p:spPr bwMode="auto">
          <a:xfrm>
            <a:off x="4660900" y="452438"/>
            <a:ext cx="3929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baseline="0">
                <a:cs typeface="Arial" pitchFamily="34" charset="0"/>
              </a:rPr>
              <a:t>Closeness Centrality in the examples</a:t>
            </a:r>
          </a:p>
        </p:txBody>
      </p:sp>
      <p:sp>
        <p:nvSpPr>
          <p:cNvPr id="13318" name="Rectangle 6"/>
          <p:cNvSpPr>
            <a:spLocks noChangeArrowheads="1"/>
          </p:cNvSpPr>
          <p:nvPr/>
        </p:nvSpPr>
        <p:spPr bwMode="auto">
          <a:xfrm>
            <a:off x="2816225" y="3805238"/>
            <a:ext cx="58070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600" b="1" baseline="0">
                <a:latin typeface="SAS Monospace" pitchFamily="49" charset="0"/>
                <a:cs typeface="Arial" pitchFamily="34" charset="0"/>
              </a:rPr>
              <a:t>            Distance     Closeness  normalized</a:t>
            </a:r>
          </a:p>
          <a:p>
            <a:pPr>
              <a:spcBef>
                <a:spcPct val="0"/>
              </a:spcBef>
              <a:buFontTx/>
              <a:buNone/>
            </a:pPr>
            <a:endParaRPr lang="en-US" altLang="en-US" sz="1600" b="1" baseline="0">
              <a:latin typeface="SAS Monospace" pitchFamily="49" charset="0"/>
              <a:cs typeface="Arial" pitchFamily="34" charset="0"/>
            </a:endParaRPr>
          </a:p>
          <a:p>
            <a:pPr>
              <a:spcBef>
                <a:spcPct val="0"/>
              </a:spcBef>
              <a:buFontTx/>
              <a:buNone/>
            </a:pPr>
            <a:r>
              <a:rPr lang="en-US" altLang="en-US" sz="1600" b="1" baseline="0">
                <a:latin typeface="SAS Monospace" pitchFamily="49" charset="0"/>
                <a:cs typeface="Arial" pitchFamily="34" charset="0"/>
              </a:rPr>
              <a:t>       0 1 2 3 4 4 3 2 1    .050     .400</a:t>
            </a:r>
          </a:p>
          <a:p>
            <a:pPr>
              <a:spcBef>
                <a:spcPct val="0"/>
              </a:spcBef>
              <a:buFontTx/>
              <a:buNone/>
            </a:pPr>
            <a:r>
              <a:rPr lang="en-US" altLang="en-US" sz="1600" b="1" baseline="0">
                <a:latin typeface="SAS Monospace" pitchFamily="49" charset="0"/>
                <a:cs typeface="Arial" pitchFamily="34" charset="0"/>
              </a:rPr>
              <a:t>       1 0 1 2 3 4 4 3 2    .050     .400</a:t>
            </a:r>
          </a:p>
          <a:p>
            <a:pPr>
              <a:spcBef>
                <a:spcPct val="0"/>
              </a:spcBef>
              <a:buFontTx/>
              <a:buNone/>
            </a:pPr>
            <a:r>
              <a:rPr lang="en-US" altLang="en-US" sz="1600" b="1" baseline="0">
                <a:latin typeface="SAS Monospace" pitchFamily="49" charset="0"/>
                <a:cs typeface="Arial" pitchFamily="34" charset="0"/>
              </a:rPr>
              <a:t>       2 1 0 1 2 3 4 4 3    .050     .400</a:t>
            </a:r>
          </a:p>
          <a:p>
            <a:pPr>
              <a:spcBef>
                <a:spcPct val="0"/>
              </a:spcBef>
              <a:buFontTx/>
              <a:buNone/>
            </a:pPr>
            <a:r>
              <a:rPr lang="en-US" altLang="en-US" sz="1600" b="1" baseline="0">
                <a:latin typeface="SAS Monospace" pitchFamily="49" charset="0"/>
                <a:cs typeface="Arial" pitchFamily="34" charset="0"/>
              </a:rPr>
              <a:t>       3 2 1 0 1 2 3 4 4    .050     .400</a:t>
            </a:r>
          </a:p>
          <a:p>
            <a:pPr>
              <a:spcBef>
                <a:spcPct val="0"/>
              </a:spcBef>
              <a:buFontTx/>
              <a:buNone/>
            </a:pPr>
            <a:r>
              <a:rPr lang="en-US" altLang="en-US" sz="1600" b="1" baseline="0">
                <a:latin typeface="SAS Monospace" pitchFamily="49" charset="0"/>
                <a:cs typeface="Arial" pitchFamily="34" charset="0"/>
              </a:rPr>
              <a:t>       4 3 2 1 0 1 2 3 4    .050     .400</a:t>
            </a:r>
          </a:p>
          <a:p>
            <a:pPr>
              <a:spcBef>
                <a:spcPct val="0"/>
              </a:spcBef>
              <a:buFontTx/>
              <a:buNone/>
            </a:pPr>
            <a:r>
              <a:rPr lang="en-US" altLang="en-US" sz="1600" b="1" baseline="0">
                <a:latin typeface="SAS Monospace" pitchFamily="49" charset="0"/>
                <a:cs typeface="Arial" pitchFamily="34" charset="0"/>
              </a:rPr>
              <a:t>       4 4 3 2 1 0 1 2 3    .050     .400</a:t>
            </a:r>
          </a:p>
          <a:p>
            <a:pPr>
              <a:spcBef>
                <a:spcPct val="0"/>
              </a:spcBef>
              <a:buFontTx/>
              <a:buNone/>
            </a:pPr>
            <a:r>
              <a:rPr lang="en-US" altLang="en-US" sz="1600" b="1" baseline="0">
                <a:latin typeface="SAS Monospace" pitchFamily="49" charset="0"/>
                <a:cs typeface="Arial" pitchFamily="34" charset="0"/>
              </a:rPr>
              <a:t>       3 4 4 3 2 1 0 1 2    .050     .400</a:t>
            </a:r>
          </a:p>
          <a:p>
            <a:pPr>
              <a:spcBef>
                <a:spcPct val="0"/>
              </a:spcBef>
              <a:buFontTx/>
              <a:buNone/>
            </a:pPr>
            <a:r>
              <a:rPr lang="en-US" altLang="en-US" sz="1600" b="1" baseline="0">
                <a:latin typeface="SAS Monospace" pitchFamily="49" charset="0"/>
                <a:cs typeface="Arial" pitchFamily="34" charset="0"/>
              </a:rPr>
              <a:t>       2 3 4 4 3 2 1 0 1    .050     .400</a:t>
            </a:r>
          </a:p>
          <a:p>
            <a:pPr>
              <a:spcBef>
                <a:spcPct val="0"/>
              </a:spcBef>
              <a:buFontTx/>
              <a:buNone/>
            </a:pPr>
            <a:r>
              <a:rPr lang="en-US" altLang="en-US" sz="1600" b="1" baseline="0">
                <a:latin typeface="SAS Monospace" pitchFamily="49" charset="0"/>
                <a:cs typeface="Arial" pitchFamily="34" charset="0"/>
              </a:rPr>
              <a:t>       1 2 3 4 4 3 2 1 0    .050     .400</a:t>
            </a:r>
          </a:p>
        </p:txBody>
      </p:sp>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l="32503" t="25403" r="20605" b="13553"/>
          <a:stretch>
            <a:fillRect/>
          </a:stretch>
        </p:blipFill>
        <p:spPr bwMode="auto">
          <a:xfrm>
            <a:off x="427038" y="3735388"/>
            <a:ext cx="31083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231493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798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5390" t="9225" r="30597" b="21634"/>
          <a:stretch/>
        </p:blipFill>
        <p:spPr>
          <a:xfrm>
            <a:off x="0" y="1644563"/>
            <a:ext cx="4572000" cy="521343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3082" r="3365" b="3579"/>
          <a:stretch/>
        </p:blipFill>
        <p:spPr>
          <a:xfrm>
            <a:off x="3037279" y="10510"/>
            <a:ext cx="6106721" cy="3145766"/>
          </a:xfrm>
          <a:prstGeom prst="rect">
            <a:avLst/>
          </a:prstGeom>
        </p:spPr>
      </p:pic>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243068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48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924093"/>
            <a:ext cx="8915400" cy="595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b="1" dirty="0" smtClean="0">
                <a:latin typeface="+mn-lt"/>
              </a:rPr>
              <a:t>Closeness</a:t>
            </a:r>
          </a:p>
          <a:p>
            <a:pPr marL="1600200" lvl="2" indent="-274320">
              <a:spcBef>
                <a:spcPct val="0"/>
              </a:spcBef>
              <a:spcAft>
                <a:spcPts val="600"/>
              </a:spcAft>
            </a:pPr>
            <a:r>
              <a:rPr lang="en-US" altLang="en-US" sz="2800" dirty="0" smtClean="0">
                <a:latin typeface="+mn-lt"/>
              </a:rPr>
              <a:t>Can be directed – (in-closeness and out-closeness)</a:t>
            </a:r>
          </a:p>
          <a:p>
            <a:pPr marL="1600200" lvl="2" indent="-274320">
              <a:spcBef>
                <a:spcPct val="0"/>
              </a:spcBef>
              <a:spcAft>
                <a:spcPts val="600"/>
              </a:spcAft>
            </a:pPr>
            <a:endParaRPr lang="en-US" altLang="en-US" sz="2800" dirty="0" smtClean="0">
              <a:latin typeface="+mn-lt"/>
            </a:endParaRPr>
          </a:p>
          <a:p>
            <a:pPr marL="1325880" lvl="2" indent="0">
              <a:spcBef>
                <a:spcPct val="0"/>
              </a:spcBef>
              <a:spcAft>
                <a:spcPts val="600"/>
              </a:spcAft>
              <a:buNone/>
            </a:pPr>
            <a:r>
              <a:rPr lang="en-US" altLang="en-US" sz="2800" b="1" i="1" dirty="0" smtClean="0">
                <a:latin typeface="+mn-lt"/>
              </a:rPr>
              <a:t>…But:</a:t>
            </a:r>
          </a:p>
          <a:p>
            <a:pPr marL="1600200" lvl="2" indent="-274320">
              <a:spcBef>
                <a:spcPct val="0"/>
              </a:spcBef>
              <a:spcAft>
                <a:spcPts val="600"/>
              </a:spcAft>
            </a:pPr>
            <a:r>
              <a:rPr lang="en-US" altLang="en-US" sz="2800" dirty="0" smtClean="0">
                <a:latin typeface="+mn-lt"/>
              </a:rPr>
              <a:t>Non-linear distortion from taking inverse</a:t>
            </a:r>
          </a:p>
          <a:p>
            <a:pPr marL="1600200" lvl="2" indent="-274320">
              <a:spcBef>
                <a:spcPct val="0"/>
              </a:spcBef>
              <a:spcAft>
                <a:spcPts val="600"/>
              </a:spcAft>
            </a:pPr>
            <a:r>
              <a:rPr lang="en-US" altLang="en-US" sz="2800" dirty="0" smtClean="0">
                <a:latin typeface="+mn-lt"/>
              </a:rPr>
              <a:t>Different non-infinity solutions for disconnected nodes</a:t>
            </a:r>
          </a:p>
          <a:p>
            <a:pPr marL="1600200" lvl="2" indent="-274320">
              <a:spcBef>
                <a:spcPct val="0"/>
              </a:spcBef>
              <a:spcAft>
                <a:spcPts val="600"/>
              </a:spcAft>
            </a:pPr>
            <a:r>
              <a:rPr lang="en-US" altLang="en-US" sz="2800" dirty="0" smtClean="0">
                <a:latin typeface="+mn-lt"/>
              </a:rPr>
              <a:t>Often calculated as reverse distance</a:t>
            </a:r>
            <a:endParaRPr lang="en-US" altLang="en-US" sz="2800" dirty="0"/>
          </a:p>
          <a:p>
            <a:pPr marL="1600200" lvl="2" indent="-274320">
              <a:spcBef>
                <a:spcPct val="0"/>
              </a:spcBef>
              <a:spcAft>
                <a:spcPts val="600"/>
              </a:spcAft>
            </a:pPr>
            <a:endParaRPr lang="en-US" altLang="en-US" sz="2800" dirty="0">
              <a:latin typeface="+mn-lt"/>
            </a:endParaRPr>
          </a:p>
          <a:p>
            <a:pPr marL="925830" lvl="1" indent="0">
              <a:spcBef>
                <a:spcPct val="0"/>
              </a:spcBef>
              <a:spcAft>
                <a:spcPts val="600"/>
              </a:spcAft>
              <a:buNone/>
            </a:pPr>
            <a:endParaRPr lang="en-US" altLang="en-US" dirty="0" smtClean="0">
              <a:latin typeface="+mn-lt"/>
            </a:endParaRPr>
          </a:p>
          <a:p>
            <a:pPr marL="925830" lvl="1" indent="0">
              <a:spcBef>
                <a:spcPct val="0"/>
              </a:spcBef>
              <a:spcAft>
                <a:spcPts val="600"/>
              </a:spcAft>
              <a:buNone/>
            </a:pPr>
            <a:endParaRPr lang="en-US" altLang="en-US" sz="2800" baseline="0" dirty="0">
              <a:latin typeface="+mn-lt"/>
            </a:endParaRPr>
          </a:p>
        </p:txBody>
      </p:sp>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254643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73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1219200"/>
            <a:ext cx="89154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b="1" dirty="0" smtClean="0">
                <a:latin typeface="+mn-lt"/>
              </a:rPr>
              <a:t>Betweenness</a:t>
            </a:r>
          </a:p>
          <a:p>
            <a:pPr marL="1200150" lvl="1" indent="-274320">
              <a:spcBef>
                <a:spcPct val="0"/>
              </a:spcBef>
              <a:spcAft>
                <a:spcPts val="600"/>
              </a:spcAft>
            </a:pPr>
            <a:r>
              <a:rPr lang="en-US" altLang="en-US" dirty="0" smtClean="0">
                <a:latin typeface="+mn-lt"/>
              </a:rPr>
              <a:t>Actor considered important if controls information flow </a:t>
            </a:r>
            <a:r>
              <a:rPr lang="en-US" altLang="en-US" dirty="0" smtClean="0">
                <a:latin typeface="+mn-lt"/>
              </a:rPr>
              <a:t>or </a:t>
            </a:r>
            <a:r>
              <a:rPr lang="en-US" altLang="en-US" dirty="0" smtClean="0">
                <a:latin typeface="+mn-lt"/>
              </a:rPr>
              <a:t>bridges relatively disconnected portions of the </a:t>
            </a:r>
            <a:r>
              <a:rPr lang="en-US" altLang="en-US" dirty="0" smtClean="0">
                <a:latin typeface="+mn-lt"/>
              </a:rPr>
              <a:t>network</a:t>
            </a:r>
            <a:endParaRPr lang="en-US" altLang="en-US" dirty="0" smtClean="0">
              <a:latin typeface="+mn-lt"/>
            </a:endParaRPr>
          </a:p>
          <a:p>
            <a:pPr marL="1200150" lvl="1" indent="-274320">
              <a:spcBef>
                <a:spcPct val="0"/>
              </a:spcBef>
              <a:spcAft>
                <a:spcPts val="600"/>
              </a:spcAft>
            </a:pPr>
            <a:endParaRPr lang="en-US" altLang="en-US" dirty="0" smtClean="0">
              <a:latin typeface="+mn-lt"/>
            </a:endParaRPr>
          </a:p>
          <a:p>
            <a:pPr marL="1200150" lvl="1" indent="-274320">
              <a:spcBef>
                <a:spcPct val="0"/>
              </a:spcBef>
              <a:spcAft>
                <a:spcPts val="600"/>
              </a:spcAft>
            </a:pPr>
            <a:r>
              <a:rPr lang="en-US" altLang="en-US" dirty="0" smtClean="0">
                <a:latin typeface="+mn-lt"/>
              </a:rPr>
              <a:t>Counts number of paths for actor </a:t>
            </a:r>
            <a:r>
              <a:rPr lang="en-US" altLang="en-US" i="1" dirty="0" smtClean="0">
                <a:latin typeface="+mn-lt"/>
              </a:rPr>
              <a:t>j </a:t>
            </a:r>
            <a:r>
              <a:rPr lang="en-US" altLang="en-US" dirty="0" smtClean="0">
                <a:latin typeface="+mn-lt"/>
              </a:rPr>
              <a:t>where </a:t>
            </a:r>
            <a:r>
              <a:rPr lang="en-US" altLang="en-US" i="1" dirty="0" smtClean="0">
                <a:latin typeface="+mn-lt"/>
              </a:rPr>
              <a:t>j </a:t>
            </a:r>
            <a:r>
              <a:rPr lang="en-US" altLang="en-US" dirty="0" smtClean="0">
                <a:latin typeface="+mn-lt"/>
              </a:rPr>
              <a:t>is on the </a:t>
            </a:r>
            <a:r>
              <a:rPr lang="en-US" altLang="en-US" b="1" dirty="0" smtClean="0">
                <a:latin typeface="+mn-lt"/>
              </a:rPr>
              <a:t>shortest path </a:t>
            </a:r>
            <a:r>
              <a:rPr lang="en-US" altLang="en-US" dirty="0" smtClean="0">
                <a:latin typeface="+mn-lt"/>
              </a:rPr>
              <a:t>between actors </a:t>
            </a:r>
            <a:r>
              <a:rPr lang="en-US" altLang="en-US" i="1" dirty="0" err="1" smtClean="0">
                <a:latin typeface="+mn-lt"/>
              </a:rPr>
              <a:t>i</a:t>
            </a:r>
            <a:r>
              <a:rPr lang="en-US" altLang="en-US" dirty="0" smtClean="0">
                <a:latin typeface="+mn-lt"/>
              </a:rPr>
              <a:t> and </a:t>
            </a:r>
            <a:r>
              <a:rPr lang="en-US" altLang="en-US" i="1" dirty="0" smtClean="0">
                <a:latin typeface="+mn-lt"/>
              </a:rPr>
              <a:t>k</a:t>
            </a:r>
            <a:endParaRPr lang="en-US" altLang="en-US" dirty="0" smtClean="0">
              <a:latin typeface="+mn-lt"/>
            </a:endParaRPr>
          </a:p>
          <a:p>
            <a:pPr marL="1200150" lvl="1" indent="-274320">
              <a:spcBef>
                <a:spcPct val="0"/>
              </a:spcBef>
              <a:spcAft>
                <a:spcPts val="600"/>
              </a:spcAft>
            </a:pPr>
            <a:endParaRPr lang="en-US" altLang="en-US" dirty="0">
              <a:latin typeface="+mn-lt"/>
            </a:endParaRPr>
          </a:p>
          <a:p>
            <a:pPr marL="925830" lvl="1" indent="0">
              <a:spcBef>
                <a:spcPct val="0"/>
              </a:spcBef>
              <a:spcAft>
                <a:spcPts val="600"/>
              </a:spcAft>
              <a:buNone/>
            </a:pPr>
            <a:endParaRPr lang="en-US" altLang="en-US" dirty="0" smtClean="0">
              <a:latin typeface="+mn-lt"/>
            </a:endParaRPr>
          </a:p>
          <a:p>
            <a:pPr marL="925830" lvl="1" indent="0">
              <a:spcBef>
                <a:spcPct val="0"/>
              </a:spcBef>
              <a:spcAft>
                <a:spcPts val="600"/>
              </a:spcAft>
              <a:buNone/>
            </a:pPr>
            <a:endParaRPr lang="en-US" altLang="en-US" sz="2800" baseline="0" dirty="0">
              <a:latin typeface="+mn-l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22509747"/>
              </p:ext>
            </p:extLst>
          </p:nvPr>
        </p:nvGraphicFramePr>
        <p:xfrm>
          <a:off x="2057400" y="4953000"/>
          <a:ext cx="4387850" cy="1041400"/>
        </p:xfrm>
        <a:graphic>
          <a:graphicData uri="http://schemas.openxmlformats.org/presentationml/2006/ole">
            <mc:AlternateContent xmlns:mc="http://schemas.openxmlformats.org/markup-compatibility/2006">
              <mc:Choice xmlns:v="urn:schemas-microsoft-com:vml" Requires="v">
                <p:oleObj spid="_x0000_s5256" name="Equation" r:id="rId4" imgW="1498320" imgH="355320" progId="Equation.3">
                  <p:embed/>
                </p:oleObj>
              </mc:Choice>
              <mc:Fallback>
                <p:oleObj name="Equation" r:id="rId4" imgW="1498320" imgH="355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953000"/>
                        <a:ext cx="4387850" cy="1041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G_634722689789_BAR"/>
          <p:cNvSpPr/>
          <p:nvPr/>
        </p:nvSpPr>
        <p:spPr>
          <a:xfrm>
            <a:off x="0" y="0"/>
            <a:ext cx="266217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8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0" y="1066800"/>
            <a:ext cx="9067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smtClean="0">
                <a:latin typeface="+mn-lt"/>
              </a:rPr>
              <a:t>Betweenness - </a:t>
            </a:r>
            <a:r>
              <a:rPr lang="en-US" altLang="en-US" dirty="0" smtClean="0">
                <a:latin typeface="+mn-lt"/>
              </a:rPr>
              <a:t>number </a:t>
            </a:r>
            <a:r>
              <a:rPr lang="en-US" altLang="en-US" dirty="0">
                <a:latin typeface="+mn-lt"/>
              </a:rPr>
              <a:t>of paths for actor </a:t>
            </a:r>
            <a:r>
              <a:rPr lang="en-US" altLang="en-US" i="1" dirty="0">
                <a:latin typeface="+mn-lt"/>
              </a:rPr>
              <a:t>j </a:t>
            </a:r>
            <a:r>
              <a:rPr lang="en-US" altLang="en-US" dirty="0">
                <a:latin typeface="+mn-lt"/>
              </a:rPr>
              <a:t>where </a:t>
            </a:r>
            <a:r>
              <a:rPr lang="en-US" altLang="en-US" i="1" dirty="0">
                <a:latin typeface="+mn-lt"/>
              </a:rPr>
              <a:t>j </a:t>
            </a:r>
            <a:r>
              <a:rPr lang="en-US" altLang="en-US" dirty="0">
                <a:latin typeface="+mn-lt"/>
              </a:rPr>
              <a:t>is on the shortest path between actors </a:t>
            </a:r>
            <a:r>
              <a:rPr lang="en-US" altLang="en-US" i="1" dirty="0" err="1">
                <a:latin typeface="+mn-lt"/>
              </a:rPr>
              <a:t>i</a:t>
            </a:r>
            <a:r>
              <a:rPr lang="en-US" altLang="en-US" dirty="0">
                <a:latin typeface="+mn-lt"/>
              </a:rPr>
              <a:t> and </a:t>
            </a:r>
            <a:r>
              <a:rPr lang="en-US" altLang="en-US" i="1" dirty="0" smtClean="0">
                <a:latin typeface="+mn-lt"/>
              </a:rPr>
              <a:t>k</a:t>
            </a:r>
            <a:endParaRPr lang="en-US" altLang="en-US" baseline="0" dirty="0">
              <a:latin typeface="+mn-lt"/>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277792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4800" y="2438400"/>
            <a:ext cx="3962400" cy="3123932"/>
          </a:xfrm>
          <a:prstGeom prst="rect">
            <a:avLst/>
          </a:prstGeom>
          <a:noFill/>
        </p:spPr>
        <p:txBody>
          <a:bodyPr wrap="square" rtlCol="0">
            <a:spAutoFit/>
          </a:bodyPr>
          <a:lstStyle/>
          <a:p>
            <a:pPr marL="285750" lvl="2" indent="-285750" defTabSz="463550">
              <a:spcBef>
                <a:spcPct val="0"/>
              </a:spcBef>
              <a:spcAft>
                <a:spcPts val="600"/>
              </a:spcAft>
              <a:buFont typeface="Arial" panose="020B0604020202020204" pitchFamily="34" charset="0"/>
              <a:buChar char="•"/>
            </a:pPr>
            <a:r>
              <a:rPr lang="en-US" altLang="en-US" sz="2400" i="1" dirty="0" smtClean="0"/>
              <a:t>Landon </a:t>
            </a:r>
            <a:r>
              <a:rPr lang="en-US" altLang="en-US" sz="2400" i="1" dirty="0"/>
              <a:t>et al. 2012 JAMA, network contexts of physicians sharing </a:t>
            </a:r>
            <a:r>
              <a:rPr lang="en-US" altLang="en-US" sz="2400" i="1" dirty="0" smtClean="0"/>
              <a:t>patients (bipartite</a:t>
            </a:r>
            <a:r>
              <a:rPr lang="en-US" altLang="en-US" sz="2400" i="1" dirty="0"/>
              <a:t>) find specialists have greater betweenness in rural region than urban</a:t>
            </a:r>
          </a:p>
          <a:p>
            <a:endParaRPr lang="en-US" sz="2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0084"/>
          <a:stretch/>
        </p:blipFill>
        <p:spPr>
          <a:xfrm>
            <a:off x="4824324" y="2209800"/>
            <a:ext cx="3428786" cy="4419600"/>
          </a:xfrm>
          <a:prstGeom prst="rect">
            <a:avLst/>
          </a:prstGeom>
        </p:spPr>
      </p:pic>
    </p:spTree>
    <p:extLst>
      <p:ext uri="{BB962C8B-B14F-4D97-AF65-F5344CB8AC3E}">
        <p14:creationId xmlns:p14="http://schemas.microsoft.com/office/powerpoint/2010/main" val="3536062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0" y="1066800"/>
            <a:ext cx="9067800"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smtClean="0">
                <a:latin typeface="+mn-lt"/>
              </a:rPr>
              <a:t>Betweenness - </a:t>
            </a:r>
            <a:r>
              <a:rPr lang="en-US" altLang="en-US" dirty="0" smtClean="0">
                <a:latin typeface="+mn-lt"/>
              </a:rPr>
              <a:t>number </a:t>
            </a:r>
            <a:r>
              <a:rPr lang="en-US" altLang="en-US" dirty="0">
                <a:latin typeface="+mn-lt"/>
              </a:rPr>
              <a:t>of paths for actor </a:t>
            </a:r>
            <a:r>
              <a:rPr lang="en-US" altLang="en-US" i="1" dirty="0">
                <a:latin typeface="+mn-lt"/>
              </a:rPr>
              <a:t>j </a:t>
            </a:r>
            <a:r>
              <a:rPr lang="en-US" altLang="en-US" dirty="0">
                <a:latin typeface="+mn-lt"/>
              </a:rPr>
              <a:t>where </a:t>
            </a:r>
            <a:r>
              <a:rPr lang="en-US" altLang="en-US" i="1" dirty="0">
                <a:latin typeface="+mn-lt"/>
              </a:rPr>
              <a:t>j </a:t>
            </a:r>
            <a:r>
              <a:rPr lang="en-US" altLang="en-US" dirty="0">
                <a:latin typeface="+mn-lt"/>
              </a:rPr>
              <a:t>is on the shortest path between actors </a:t>
            </a:r>
            <a:r>
              <a:rPr lang="en-US" altLang="en-US" i="1" dirty="0" err="1">
                <a:latin typeface="+mn-lt"/>
              </a:rPr>
              <a:t>i</a:t>
            </a:r>
            <a:r>
              <a:rPr lang="en-US" altLang="en-US" dirty="0">
                <a:latin typeface="+mn-lt"/>
              </a:rPr>
              <a:t> and </a:t>
            </a:r>
            <a:r>
              <a:rPr lang="en-US" altLang="en-US" i="1" dirty="0" smtClean="0">
                <a:latin typeface="+mn-lt"/>
              </a:rPr>
              <a:t>k</a:t>
            </a:r>
          </a:p>
          <a:p>
            <a:pPr marL="925830" lvl="1" indent="0">
              <a:spcBef>
                <a:spcPct val="0"/>
              </a:spcBef>
              <a:buNone/>
            </a:pPr>
            <a:endParaRPr lang="en-US" altLang="en-US" baseline="0" dirty="0">
              <a:latin typeface="+mn-lt"/>
            </a:endParaRPr>
          </a:p>
        </p:txBody>
      </p:sp>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l="15094" t="21300" r="15346" b="15768"/>
          <a:stretch>
            <a:fillRect/>
          </a:stretch>
        </p:blipFill>
        <p:spPr bwMode="auto">
          <a:xfrm>
            <a:off x="228600" y="2805418"/>
            <a:ext cx="4648200" cy="382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4"/>
          <p:cNvPicPr>
            <a:picLocks noChangeAspect="1" noChangeArrowheads="1"/>
          </p:cNvPicPr>
          <p:nvPr/>
        </p:nvPicPr>
        <p:blipFill>
          <a:blip r:embed="rId4">
            <a:extLst>
              <a:ext uri="{28A0092B-C50C-407E-A947-70E740481C1C}">
                <a14:useLocalDpi xmlns:a14="http://schemas.microsoft.com/office/drawing/2010/main" val="0"/>
              </a:ext>
            </a:extLst>
          </a:blip>
          <a:srcRect l="18230" t="22043" r="49219" b="32617"/>
          <a:stretch>
            <a:fillRect/>
          </a:stretch>
        </p:blipFill>
        <p:spPr bwMode="auto">
          <a:xfrm>
            <a:off x="5486400" y="3236350"/>
            <a:ext cx="3352800" cy="339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277792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4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“Add Health” Example: Betweenness</a:t>
            </a:r>
            <a:endParaRPr lang="en-US" sz="32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000" t="6832" r="28275" b="7408"/>
          <a:stretch/>
        </p:blipFill>
        <p:spPr>
          <a:xfrm>
            <a:off x="2057400" y="900445"/>
            <a:ext cx="4789162" cy="5877609"/>
          </a:xfrm>
          <a:prstGeom prst="rect">
            <a:avLst/>
          </a:prstGeom>
        </p:spPr>
      </p:pic>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289367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094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l="15346" t="20470" r="13837" b="14661"/>
          <a:stretch>
            <a:fillRect/>
          </a:stretch>
        </p:blipFill>
        <p:spPr bwMode="auto">
          <a:xfrm>
            <a:off x="5105400" y="2819973"/>
            <a:ext cx="4038600" cy="336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3230" y="980276"/>
            <a:ext cx="89154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b="1" dirty="0" smtClean="0">
                <a:latin typeface="+mn-lt"/>
              </a:rPr>
              <a:t>Information Centrality</a:t>
            </a:r>
          </a:p>
          <a:p>
            <a:pPr marL="1200150" lvl="1" indent="-274320">
              <a:spcBef>
                <a:spcPct val="0"/>
              </a:spcBef>
            </a:pPr>
            <a:r>
              <a:rPr lang="en-US" altLang="en-US" dirty="0" smtClean="0">
                <a:latin typeface="+mn-lt"/>
              </a:rPr>
              <a:t>Like </a:t>
            </a:r>
            <a:r>
              <a:rPr lang="en-US" altLang="en-US" dirty="0" err="1" smtClean="0">
                <a:latin typeface="+mn-lt"/>
              </a:rPr>
              <a:t>betweenness</a:t>
            </a:r>
            <a:r>
              <a:rPr lang="en-US" altLang="en-US" dirty="0" smtClean="0">
                <a:latin typeface="+mn-lt"/>
              </a:rPr>
              <a:t>, but not restricted to geodesics; information can probably flow through paths </a:t>
            </a:r>
            <a:r>
              <a:rPr lang="en-US" altLang="en-US" i="1" dirty="0" smtClean="0">
                <a:latin typeface="+mn-lt"/>
              </a:rPr>
              <a:t>other</a:t>
            </a:r>
            <a:r>
              <a:rPr lang="en-US" altLang="en-US" dirty="0">
                <a:latin typeface="+mn-lt"/>
              </a:rPr>
              <a:t> </a:t>
            </a:r>
            <a:r>
              <a:rPr lang="en-US" altLang="en-US" dirty="0" smtClean="0">
                <a:latin typeface="+mn-lt"/>
              </a:rPr>
              <a:t>than geodesics</a:t>
            </a:r>
          </a:p>
          <a:p>
            <a:pPr marL="925830" lvl="1" indent="0">
              <a:spcBef>
                <a:spcPct val="0"/>
              </a:spcBef>
              <a:buNone/>
            </a:pPr>
            <a:endParaRPr lang="en-US" altLang="en-US" dirty="0" smtClean="0">
              <a:latin typeface="+mn-lt"/>
            </a:endParaRPr>
          </a:p>
          <a:p>
            <a:pPr marL="1200150" lvl="1" indent="-274320">
              <a:spcBef>
                <a:spcPct val="0"/>
              </a:spcBef>
            </a:pPr>
            <a:endParaRPr lang="en-US" altLang="en-US" dirty="0">
              <a:latin typeface="+mn-lt"/>
            </a:endParaRPr>
          </a:p>
          <a:p>
            <a:pPr marL="925830" lvl="1" indent="0">
              <a:spcBef>
                <a:spcPct val="0"/>
              </a:spcBef>
              <a:buNone/>
            </a:pPr>
            <a:endParaRPr lang="en-US" altLang="en-US" dirty="0" smtClean="0">
              <a:latin typeface="+mn-lt"/>
            </a:endParaRPr>
          </a:p>
          <a:p>
            <a:pPr marL="925830" lvl="1" indent="0">
              <a:spcBef>
                <a:spcPct val="0"/>
              </a:spcBef>
              <a:buNone/>
            </a:pPr>
            <a:endParaRPr lang="en-US" altLang="en-US" sz="2800" baseline="0" dirty="0">
              <a:latin typeface="+mn-lt"/>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l="15094" t="21300" r="15346" b="15768"/>
          <a:stretch>
            <a:fillRect/>
          </a:stretch>
        </p:blipFill>
        <p:spPr bwMode="auto">
          <a:xfrm>
            <a:off x="40105" y="2863850"/>
            <a:ext cx="4079355" cy="335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p:cNvSpPr txBox="1">
            <a:spLocks noChangeArrowheads="1"/>
          </p:cNvSpPr>
          <p:nvPr/>
        </p:nvSpPr>
        <p:spPr bwMode="auto">
          <a:xfrm>
            <a:off x="419388" y="6219855"/>
            <a:ext cx="891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925830" lvl="1" indent="0">
              <a:spcBef>
                <a:spcPct val="0"/>
              </a:spcBef>
              <a:buNone/>
            </a:pPr>
            <a:r>
              <a:rPr lang="en-US" altLang="en-US" sz="2000" baseline="0" dirty="0" err="1" smtClean="0">
                <a:latin typeface="+mn-lt"/>
              </a:rPr>
              <a:t>Betweenness</a:t>
            </a:r>
            <a:r>
              <a:rPr lang="en-US" altLang="en-US" sz="2000" baseline="0" dirty="0" smtClean="0">
                <a:latin typeface="+mn-lt"/>
              </a:rPr>
              <a:t>				Information</a:t>
            </a:r>
            <a:r>
              <a:rPr lang="en-US" altLang="en-US" sz="2000" dirty="0" smtClean="0">
                <a:latin typeface="+mn-lt"/>
              </a:rPr>
              <a:t> Centrality</a:t>
            </a:r>
            <a:endParaRPr lang="en-US" altLang="en-US" sz="2000" baseline="0" dirty="0">
              <a:latin typeface="+mn-lt"/>
            </a:endParaRPr>
          </a:p>
        </p:txBody>
      </p:sp>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300941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527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8600" y="1620448"/>
            <a:ext cx="91167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smtClean="0">
                <a:latin typeface="+mn-lt"/>
                <a:ea typeface="SimSun-ExtB" panose="02010609060101010101" pitchFamily="49" charset="-122"/>
                <a:cs typeface="Arial" pitchFamily="34" charset="0"/>
              </a:rPr>
              <a:t>Low Degree/High </a:t>
            </a:r>
            <a:r>
              <a:rPr lang="en-US" altLang="en-US" sz="2000" dirty="0" err="1" smtClean="0">
                <a:latin typeface="+mn-lt"/>
                <a:ea typeface="SimSun-ExtB" panose="02010609060101010101" pitchFamily="49" charset="-122"/>
                <a:cs typeface="Arial" pitchFamily="34" charset="0"/>
              </a:rPr>
              <a:t>Betweenness</a:t>
            </a:r>
            <a:r>
              <a:rPr lang="en-US" altLang="en-US" sz="2000" dirty="0" smtClean="0">
                <a:latin typeface="+mn-lt"/>
                <a:ea typeface="SimSun-ExtB" panose="02010609060101010101" pitchFamily="49" charset="-122"/>
                <a:cs typeface="Arial" pitchFamily="34" charset="0"/>
              </a:rPr>
              <a:t>		       High Degree/Low </a:t>
            </a:r>
            <a:r>
              <a:rPr lang="en-US" altLang="en-US" sz="2000" dirty="0" err="1" smtClean="0">
                <a:latin typeface="+mn-lt"/>
                <a:ea typeface="SimSun-ExtB" panose="02010609060101010101" pitchFamily="49" charset="-122"/>
                <a:cs typeface="Arial" pitchFamily="34" charset="0"/>
              </a:rPr>
              <a:t>Betweenness</a:t>
            </a:r>
            <a:r>
              <a:rPr lang="en-US" altLang="en-US" sz="2000" dirty="0" smtClean="0">
                <a:latin typeface="+mn-lt"/>
                <a:ea typeface="SimSun-ExtB" panose="02010609060101010101" pitchFamily="49" charset="-122"/>
                <a:cs typeface="Arial" pitchFamily="34" charset="0"/>
              </a:rPr>
              <a:t> </a:t>
            </a:r>
            <a:r>
              <a:rPr lang="en-US" altLang="en-US" sz="2000" baseline="0" dirty="0" smtClean="0">
                <a:latin typeface="+mn-lt"/>
                <a:ea typeface="SimSun-ExtB" panose="02010609060101010101" pitchFamily="49" charset="-122"/>
                <a:cs typeface="Arial" pitchFamily="34" charset="0"/>
              </a:rPr>
              <a:t>(few</a:t>
            </a:r>
            <a:r>
              <a:rPr lang="en-US" altLang="en-US" sz="2000" dirty="0" smtClean="0">
                <a:latin typeface="+mn-lt"/>
                <a:ea typeface="SimSun-ExtB" panose="02010609060101010101" pitchFamily="49" charset="-122"/>
                <a:cs typeface="Arial" pitchFamily="34" charset="0"/>
              </a:rPr>
              <a:t> ties crucial for network flow)	              (many redundant ties)</a:t>
            </a:r>
            <a:endParaRPr lang="en-US" altLang="en-US" sz="2000" baseline="0" dirty="0">
              <a:latin typeface="+mn-lt"/>
              <a:ea typeface="SimSun-ExtB" panose="02010609060101010101" pitchFamily="49" charset="-122"/>
              <a:cs typeface="Arial" pitchFamily="34" charset="0"/>
            </a:endParaRPr>
          </a:p>
        </p:txBody>
      </p:sp>
      <p:sp>
        <p:nvSpPr>
          <p:cNvPr id="79"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Centrality: Comparing Measures</a:t>
            </a:r>
            <a:endParaRPr lang="en-US" sz="2400" dirty="0"/>
          </a:p>
        </p:txBody>
      </p:sp>
      <p:pic>
        <p:nvPicPr>
          <p:cNvPr id="57" name="Picture 4"/>
          <p:cNvPicPr>
            <a:picLocks noChangeAspect="1" noChangeArrowheads="1"/>
          </p:cNvPicPr>
          <p:nvPr/>
        </p:nvPicPr>
        <p:blipFill>
          <a:blip r:embed="rId3">
            <a:extLst>
              <a:ext uri="{28A0092B-C50C-407E-A947-70E740481C1C}">
                <a14:useLocalDpi xmlns:a14="http://schemas.microsoft.com/office/drawing/2010/main" val="0"/>
              </a:ext>
            </a:extLst>
          </a:blip>
          <a:srcRect l="19336" t="21371" r="44287" b="33446"/>
          <a:stretch>
            <a:fillRect/>
          </a:stretch>
        </p:blipFill>
        <p:spPr bwMode="auto">
          <a:xfrm>
            <a:off x="0" y="2569121"/>
            <a:ext cx="4786966" cy="431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285999" y="5097380"/>
            <a:ext cx="206141" cy="2366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4001" t="24574" r="27083" b="51427"/>
          <a:stretch/>
        </p:blipFill>
        <p:spPr bwMode="auto">
          <a:xfrm>
            <a:off x="5791201" y="2819401"/>
            <a:ext cx="3264156" cy="300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7010400" y="3657600"/>
            <a:ext cx="533400"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G_634722689789_BAR"/>
          <p:cNvSpPr/>
          <p:nvPr/>
        </p:nvSpPr>
        <p:spPr>
          <a:xfrm>
            <a:off x="0" y="0"/>
            <a:ext cx="312516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5037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3200" dirty="0" smtClean="0"/>
              <a:t>Centrality</a:t>
            </a:r>
            <a:endParaRPr lang="en-US" sz="3200" dirty="0" smtClean="0"/>
          </a:p>
          <a:p>
            <a:r>
              <a:rPr lang="en-US" sz="3200" dirty="0" smtClean="0"/>
              <a:t>Connectivity &amp; Cohesion</a:t>
            </a:r>
          </a:p>
          <a:p>
            <a:r>
              <a:rPr lang="en-US" sz="3200" dirty="0" smtClean="0"/>
              <a:t>Roles</a:t>
            </a:r>
          </a:p>
          <a:p>
            <a:endParaRPr lang="en-US" sz="3200" dirty="0"/>
          </a:p>
          <a:p>
            <a:endParaRPr lang="en-US" sz="3200" dirty="0" smtClean="0"/>
          </a:p>
          <a:p>
            <a:endParaRPr lang="en-US" sz="3200" dirty="0"/>
          </a:p>
          <a:p>
            <a:endParaRPr lang="en-US" sz="3200" dirty="0" smtClean="0"/>
          </a:p>
          <a:p>
            <a:pPr marL="0" indent="0">
              <a:buNone/>
            </a:pPr>
            <a:endParaRPr lang="en-US" sz="3200" i="1" dirty="0" smtClean="0"/>
          </a:p>
        </p:txBody>
      </p:sp>
      <p:sp>
        <p:nvSpPr>
          <p:cNvPr id="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G_634722689789_BAR"/>
          <p:cNvSpPr/>
          <p:nvPr/>
        </p:nvSpPr>
        <p:spPr>
          <a:xfrm>
            <a:off x="0" y="0"/>
            <a:ext cx="23149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3279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0345" t="7985" r="28448" b="8852"/>
          <a:stretch/>
        </p:blipFill>
        <p:spPr>
          <a:xfrm>
            <a:off x="-5255" y="1066798"/>
            <a:ext cx="4825519" cy="5814849"/>
          </a:xfrm>
          <a:prstGeom prst="rect">
            <a:avLst/>
          </a:prstGeom>
        </p:spPr>
      </p:pic>
      <p:sp>
        <p:nvSpPr>
          <p:cNvPr id="2" name="Title 1"/>
          <p:cNvSpPr txBox="1">
            <a:spLocks/>
          </p:cNvSpPr>
          <p:nvPr/>
        </p:nvSpPr>
        <p:spPr>
          <a:xfrm>
            <a:off x="461210" y="571178"/>
            <a:ext cx="3196389" cy="71420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In-degree</a:t>
            </a:r>
            <a:endParaRPr lang="en-US" sz="3200" dirty="0"/>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000" t="6832" r="28275" b="7408"/>
          <a:stretch/>
        </p:blipFill>
        <p:spPr>
          <a:xfrm>
            <a:off x="4676654" y="1295400"/>
            <a:ext cx="4467346" cy="5482653"/>
          </a:xfrm>
          <a:prstGeom prst="rect">
            <a:avLst/>
          </a:prstGeom>
        </p:spPr>
      </p:pic>
      <p:sp>
        <p:nvSpPr>
          <p:cNvPr id="7" name="Title 1"/>
          <p:cNvSpPr txBox="1">
            <a:spLocks/>
          </p:cNvSpPr>
          <p:nvPr/>
        </p:nvSpPr>
        <p:spPr>
          <a:xfrm>
            <a:off x="5410200" y="571177"/>
            <a:ext cx="3196389" cy="71420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Betweenness</a:t>
            </a:r>
            <a:endParaRPr lang="en-US" sz="3200" dirty="0"/>
          </a:p>
        </p:txBody>
      </p:sp>
      <p:sp>
        <p:nvSpPr>
          <p:cNvPr id="1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324091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270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“Add Health” Example: Comparing Centrality</a:t>
            </a:r>
            <a:endParaRPr lang="en-US" sz="3200" dirty="0"/>
          </a:p>
        </p:txBody>
      </p:sp>
      <p:sp>
        <p:nvSpPr>
          <p:cNvPr id="3" name="Rectangle 2"/>
          <p:cNvSpPr/>
          <p:nvPr/>
        </p:nvSpPr>
        <p:spPr>
          <a:xfrm>
            <a:off x="1803451" y="1066800"/>
            <a:ext cx="5181600" cy="3139321"/>
          </a:xfrm>
          <a:prstGeom prst="rect">
            <a:avLst/>
          </a:prstGeom>
        </p:spPr>
        <p:txBody>
          <a:bodyPr wrap="square">
            <a:spAutoFit/>
          </a:bodyPr>
          <a:lstStyle/>
          <a:p>
            <a:pPr latinLnBrk="1"/>
            <a:r>
              <a:rPr lang="en-US" dirty="0" smtClean="0">
                <a:solidFill>
                  <a:schemeClr val="accent1"/>
                </a:solidFill>
                <a:latin typeface="Courier New" panose="02070309020205020404" pitchFamily="49" charset="0"/>
                <a:cs typeface="Courier New" panose="02070309020205020404" pitchFamily="49" charset="0"/>
              </a:rPr>
              <a:t>ID Degree Indegree  </a:t>
            </a:r>
            <a:r>
              <a:rPr lang="en-US" dirty="0" err="1" smtClean="0">
                <a:solidFill>
                  <a:schemeClr val="accent1"/>
                </a:solidFill>
                <a:latin typeface="Courier New" panose="02070309020205020404" pitchFamily="49" charset="0"/>
                <a:cs typeface="Courier New" panose="02070309020205020404" pitchFamily="49" charset="0"/>
              </a:rPr>
              <a:t>Betw</a:t>
            </a:r>
            <a:r>
              <a:rPr lang="en-US" dirty="0" smtClean="0">
                <a:solidFill>
                  <a:schemeClr val="accent1"/>
                </a:solidFill>
                <a:latin typeface="Courier New" panose="02070309020205020404" pitchFamily="49" charset="0"/>
                <a:cs typeface="Courier New" panose="02070309020205020404" pitchFamily="49" charset="0"/>
              </a:rPr>
              <a:t>.    Close.</a:t>
            </a:r>
          </a:p>
          <a:p>
            <a:pPr latinLnBrk="1"/>
            <a:r>
              <a:rPr lang="en-US" dirty="0" smtClean="0">
                <a:solidFill>
                  <a:schemeClr val="accent1"/>
                </a:solidFill>
                <a:latin typeface="Courier New" panose="02070309020205020404" pitchFamily="49" charset="0"/>
                <a:cs typeface="Courier New" panose="02070309020205020404" pitchFamily="49" charset="0"/>
              </a:rPr>
              <a:t>1</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6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4   	</a:t>
            </a:r>
            <a:r>
              <a:rPr lang="en-US" dirty="0" smtClean="0">
                <a:latin typeface="Courier New" panose="02070309020205020404" pitchFamily="49" charset="0"/>
                <a:cs typeface="Courier New" panose="02070309020205020404" pitchFamily="49" charset="0"/>
              </a:rPr>
              <a:t>0.50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0.28</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4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3   </a:t>
            </a:r>
            <a:r>
              <a:rPr lang="en-US" dirty="0" smtClean="0">
                <a:latin typeface="Courier New" panose="02070309020205020404" pitchFamily="49" charset="0"/>
                <a:cs typeface="Courier New" panose="02070309020205020404" pitchFamily="49" charset="0"/>
              </a:rPr>
              <a:t>	28.00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0.20</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3</a:t>
            </a:r>
            <a:r>
              <a:rPr lang="en-US" dirty="0">
                <a:latin typeface="Courier New" panose="02070309020205020404" pitchFamily="49" charset="0"/>
                <a:cs typeface="Courier New" panose="02070309020205020404" pitchFamily="49" charset="0"/>
              </a:rPr>
              <a:t>    6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1  </a:t>
            </a:r>
            <a:r>
              <a:rPr lang="en-US" dirty="0" smtClean="0">
                <a:latin typeface="Courier New" panose="02070309020205020404" pitchFamily="49" charset="0"/>
                <a:cs typeface="Courier New" panose="02070309020205020404" pitchFamily="49" charset="0"/>
              </a:rPr>
              <a:t>	22.47</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0.35</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4</a:t>
            </a:r>
            <a:r>
              <a:rPr lang="en-US" dirty="0">
                <a:latin typeface="Courier New" panose="02070309020205020404" pitchFamily="49" charset="0"/>
                <a:cs typeface="Courier New" panose="02070309020205020404" pitchFamily="49" charset="0"/>
              </a:rPr>
              <a:t>    6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6  </a:t>
            </a:r>
            <a:r>
              <a:rPr lang="en-US" dirty="0" smtClean="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5</a:t>
            </a:r>
            <a:r>
              <a:rPr lang="en-US" dirty="0">
                <a:latin typeface="Courier New" panose="02070309020205020404" pitchFamily="49" charset="0"/>
                <a:cs typeface="Courier New" panose="02070309020205020404" pitchFamily="49" charset="0"/>
              </a:rPr>
              <a:t>   11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3  </a:t>
            </a:r>
            <a:r>
              <a:rPr lang="en-US" dirty="0" smtClean="0">
                <a:latin typeface="Courier New" panose="02070309020205020404" pitchFamily="49" charset="0"/>
                <a:cs typeface="Courier New" panose="02070309020205020404" pitchFamily="49" charset="0"/>
              </a:rPr>
              <a:t>	38.17</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0.37</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6</a:t>
            </a:r>
            <a:r>
              <a:rPr lang="en-US" dirty="0">
                <a:latin typeface="Courier New" panose="02070309020205020404" pitchFamily="49" charset="0"/>
                <a:cs typeface="Courier New" panose="02070309020205020404" pitchFamily="49" charset="0"/>
              </a:rPr>
              <a:t>   11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2  </a:t>
            </a:r>
            <a:r>
              <a:rPr lang="en-US" dirty="0" smtClean="0">
                <a:latin typeface="Courier New" panose="02070309020205020404" pitchFamily="49" charset="0"/>
                <a:cs typeface="Courier New" panose="02070309020205020404" pitchFamily="49" charset="0"/>
              </a:rPr>
              <a:t>	51.50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0.40</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7</a:t>
            </a:r>
            <a:r>
              <a:rPr lang="en-US" dirty="0">
                <a:latin typeface="Courier New" panose="02070309020205020404" pitchFamily="49" charset="0"/>
                <a:cs typeface="Courier New" panose="02070309020205020404" pitchFamily="49" charset="0"/>
              </a:rPr>
              <a:t>   13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7  </a:t>
            </a:r>
            <a:r>
              <a:rPr lang="en-US" dirty="0" smtClean="0">
                <a:latin typeface="Courier New" panose="02070309020205020404" pitchFamily="49" charset="0"/>
                <a:cs typeface="Courier New" panose="02070309020205020404" pitchFamily="49" charset="0"/>
              </a:rPr>
              <a:t>	78.95</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0.39</a:t>
            </a:r>
            <a:endParaRPr lang="en-US" dirty="0">
              <a:latin typeface="Courier New" panose="02070309020205020404" pitchFamily="49" charset="0"/>
              <a:cs typeface="Courier New" panose="02070309020205020404" pitchFamily="49" charset="0"/>
            </a:endParaRPr>
          </a:p>
          <a:p>
            <a:pPr latinLnBrk="1"/>
            <a:r>
              <a:rPr lang="en-US" dirty="0" smtClean="0">
                <a:solidFill>
                  <a:schemeClr val="accent1"/>
                </a:solidFill>
                <a:latin typeface="Courier New" panose="02070309020205020404" pitchFamily="49" charset="0"/>
                <a:cs typeface="Courier New" panose="02070309020205020404" pitchFamily="49" charset="0"/>
              </a:rPr>
              <a:t>8</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9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2    </a:t>
            </a:r>
            <a:r>
              <a:rPr lang="en-US" dirty="0" smtClean="0">
                <a:latin typeface="Courier New" panose="02070309020205020404" pitchFamily="49" charset="0"/>
                <a:cs typeface="Courier New" panose="02070309020205020404" pitchFamily="49" charset="0"/>
              </a:rPr>
              <a:t>	120.7</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0.47</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9</a:t>
            </a:r>
            <a:r>
              <a:rPr lang="en-US" dirty="0">
                <a:latin typeface="Courier New" panose="02070309020205020404" pitchFamily="49" charset="0"/>
                <a:cs typeface="Courier New" panose="02070309020205020404" pitchFamily="49" charset="0"/>
              </a:rPr>
              <a:t>    5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2    </a:t>
            </a:r>
            <a:r>
              <a:rPr lang="en-US" dirty="0" smtClean="0">
                <a:latin typeface="Courier New" panose="02070309020205020404" pitchFamily="49" charset="0"/>
                <a:cs typeface="Courier New" panose="02070309020205020404" pitchFamily="49" charset="0"/>
              </a:rPr>
              <a:t>	14.67</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0.35</a:t>
            </a:r>
            <a:endParaRPr lang="en-US" dirty="0">
              <a:latin typeface="Courier New" panose="02070309020205020404" pitchFamily="49" charset="0"/>
              <a:cs typeface="Courier New" panose="02070309020205020404" pitchFamily="49" charset="0"/>
            </a:endParaRPr>
          </a:p>
          <a:p>
            <a:pPr latinLnBrk="1"/>
            <a:r>
              <a:rPr lang="en-US" dirty="0">
                <a:solidFill>
                  <a:schemeClr val="accent1"/>
                </a:solidFill>
                <a:latin typeface="Courier New" panose="02070309020205020404" pitchFamily="49" charset="0"/>
                <a:cs typeface="Courier New" panose="02070309020205020404" pitchFamily="49" charset="0"/>
              </a:rPr>
              <a:t>10</a:t>
            </a:r>
            <a:r>
              <a:rPr lang="en-US" dirty="0">
                <a:latin typeface="Courier New" panose="02070309020205020404" pitchFamily="49" charset="0"/>
                <a:cs typeface="Courier New" panose="02070309020205020404" pitchFamily="49" charset="0"/>
              </a:rPr>
              <a:t>   5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2    </a:t>
            </a:r>
            <a:r>
              <a:rPr lang="en-US" dirty="0" smtClean="0">
                <a:latin typeface="Courier New" panose="02070309020205020404" pitchFamily="49" charset="0"/>
                <a:cs typeface="Courier New" panose="02070309020205020404" pitchFamily="49" charset="0"/>
              </a:rPr>
              <a:t>	15.33</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0.34</a:t>
            </a:r>
            <a:endParaRPr lang="en-US" dirty="0">
              <a:latin typeface="Courier New" panose="02070309020205020404" pitchFamily="49" charset="0"/>
              <a:cs typeface="Courier New" panose="02070309020205020404" pitchFamily="49" charset="0"/>
            </a:endParaRPr>
          </a:p>
        </p:txBody>
      </p:sp>
      <p:sp>
        <p:nvSpPr>
          <p:cNvPr id="4" name="Rectangle 1"/>
          <p:cNvSpPr>
            <a:spLocks noChangeArrowheads="1"/>
          </p:cNvSpPr>
          <p:nvPr/>
        </p:nvSpPr>
        <p:spPr bwMode="auto">
          <a:xfrm>
            <a:off x="1079551" y="4800600"/>
            <a:ext cx="6629400" cy="1538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   	</a:t>
            </a:r>
            <a:r>
              <a:rPr kumimoji="0" lang="en-US" altLang="en-US" sz="2000" b="0" i="0" u="none" strike="noStrike" cap="none" normalizeH="0" baseline="0" dirty="0"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      Degree Indegree  </a:t>
            </a:r>
            <a:r>
              <a:rPr kumimoji="0" lang="en-US" altLang="en-US" sz="2000" b="0" i="0" u="none" strike="noStrike" cap="none" normalizeH="0" baseline="0" dirty="0" err="1"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Betw</a:t>
            </a:r>
            <a:r>
              <a:rPr kumimoji="0" lang="en-US" altLang="en-US" sz="2000" b="0" i="0" u="none" strike="noStrike" cap="none" normalizeH="0" baseline="0" dirty="0"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  Close.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Degree</a:t>
            </a: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	--	  0.77</a:t>
            </a:r>
            <a:r>
              <a:rPr kumimoji="0" lang="en-US" altLang="en-US" sz="2000" b="0" i="0" u="none" strike="noStrike" cap="none" normalizeH="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     </a:t>
            </a: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0.71 	 0.65</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Indegree</a:t>
            </a: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	0.77     --	     0.53 	 0.25</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Betw</a:t>
            </a:r>
            <a:r>
              <a:rPr kumimoji="0" lang="en-US" altLang="en-US" sz="2000" b="0" i="0" u="none" strike="noStrike" cap="none" normalizeH="0" baseline="0" dirty="0" smtClean="0">
                <a:ln>
                  <a:noFill/>
                </a:ln>
                <a:solidFill>
                  <a:schemeClr val="accent1"/>
                </a:solidFill>
                <a:effectLst/>
                <a:latin typeface="Courier New" panose="02070309020205020404" pitchFamily="49" charset="0"/>
                <a:ea typeface="Times New Roman" pitchFamily="18" charset="0"/>
                <a:cs typeface="Courier New" panose="02070309020205020404" pitchFamily="49" charset="0"/>
              </a:rPr>
              <a:t>.</a:t>
            </a: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		0.71    0.53 	--	 0.54</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dirty="0" smtClean="0">
                <a:solidFill>
                  <a:schemeClr val="accent1"/>
                </a:solidFill>
                <a:latin typeface="Courier New" panose="02070309020205020404" pitchFamily="49" charset="0"/>
                <a:ea typeface="Times New Roman" pitchFamily="18" charset="0"/>
                <a:cs typeface="Courier New" panose="02070309020205020404" pitchFamily="49" charset="0"/>
              </a:rPr>
              <a:t>Close.</a:t>
            </a:r>
            <a:r>
              <a:rPr lang="en-US" altLang="en-US" sz="2000" dirty="0" smtClean="0">
                <a:solidFill>
                  <a:srgbClr val="000000"/>
                </a:solidFill>
                <a:latin typeface="Courier New" panose="02070309020205020404" pitchFamily="49" charset="0"/>
                <a:ea typeface="Times New Roman" pitchFamily="18" charset="0"/>
                <a:cs typeface="Courier New" panose="02070309020205020404" pitchFamily="49" charset="0"/>
              </a:rPr>
              <a:t>	</a:t>
            </a: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0.65    0.25 </a:t>
            </a:r>
            <a:r>
              <a:rPr kumimoji="0" lang="en-US" altLang="en-US" sz="2000" b="0" i="0" u="none" strike="noStrike" cap="none" normalizeH="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    </a:t>
            </a:r>
            <a:r>
              <a:rPr kumimoji="0" lang="en-US" altLang="en-US" sz="2000" b="0" i="0" u="none" strike="noStrike" cap="none" normalizeH="0" baseline="0" dirty="0" smtClean="0">
                <a:ln>
                  <a:noFill/>
                </a:ln>
                <a:solidFill>
                  <a:srgbClr val="000000"/>
                </a:solidFill>
                <a:effectLst/>
                <a:latin typeface="Courier New" panose="02070309020205020404" pitchFamily="49" charset="0"/>
                <a:ea typeface="Times New Roman" pitchFamily="18" charset="0"/>
                <a:cs typeface="Courier New" panose="02070309020205020404" pitchFamily="49" charset="0"/>
              </a:rPr>
              <a:t>0.54 	  --</a:t>
            </a:r>
            <a:r>
              <a:rPr kumimoji="0" lang="en-US" altLang="en-US"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p:txBody>
      </p:sp>
      <p:sp>
        <p:nvSpPr>
          <p:cNvPr id="8" name="Rectangle 7"/>
          <p:cNvSpPr/>
          <p:nvPr/>
        </p:nvSpPr>
        <p:spPr>
          <a:xfrm>
            <a:off x="1803451" y="2438400"/>
            <a:ext cx="4673549" cy="3048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335665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02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7267" y="912562"/>
            <a:ext cx="91167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baseline="0" dirty="0" smtClean="0">
                <a:latin typeface="+mn-lt"/>
                <a:ea typeface="SimSun-ExtB" panose="02010609060101010101" pitchFamily="49" charset="-122"/>
                <a:cs typeface="Arial" pitchFamily="34" charset="0"/>
              </a:rPr>
              <a:t>Low correlations probably tell </a:t>
            </a:r>
            <a:r>
              <a:rPr lang="en-US" altLang="en-US" sz="2000" baseline="0" dirty="0">
                <a:latin typeface="+mn-lt"/>
                <a:ea typeface="SimSun-ExtB" panose="02010609060101010101" pitchFamily="49" charset="-122"/>
                <a:cs typeface="Arial" pitchFamily="34" charset="0"/>
              </a:rPr>
              <a:t>you something </a:t>
            </a:r>
            <a:r>
              <a:rPr lang="en-US" altLang="en-US" sz="2000" baseline="0" dirty="0" smtClean="0">
                <a:latin typeface="+mn-lt"/>
                <a:ea typeface="SimSun-ExtB" panose="02010609060101010101" pitchFamily="49" charset="-122"/>
                <a:cs typeface="Arial" pitchFamily="34" charset="0"/>
              </a:rPr>
              <a:t>interesting:</a:t>
            </a:r>
            <a:endParaRPr lang="en-US" altLang="en-US" sz="2000" baseline="0" dirty="0">
              <a:latin typeface="+mn-lt"/>
              <a:ea typeface="SimSun-ExtB" panose="02010609060101010101" pitchFamily="49" charset="-122"/>
              <a:cs typeface="Arial" pitchFamily="34" charset="0"/>
            </a:endParaRPr>
          </a:p>
        </p:txBody>
      </p:sp>
      <p:grpSp>
        <p:nvGrpSpPr>
          <p:cNvPr id="23555" name="Group 3"/>
          <p:cNvGrpSpPr>
            <a:grpSpLocks/>
          </p:cNvGrpSpPr>
          <p:nvPr/>
        </p:nvGrpSpPr>
        <p:grpSpPr bwMode="auto">
          <a:xfrm>
            <a:off x="27268" y="1620448"/>
            <a:ext cx="9116732" cy="5237552"/>
            <a:chOff x="-3" y="-3"/>
            <a:chExt cx="3894" cy="2502"/>
          </a:xfrm>
        </p:grpSpPr>
        <p:grpSp>
          <p:nvGrpSpPr>
            <p:cNvPr id="23557" name="Group 4"/>
            <p:cNvGrpSpPr>
              <a:grpSpLocks/>
            </p:cNvGrpSpPr>
            <p:nvPr/>
          </p:nvGrpSpPr>
          <p:grpSpPr bwMode="auto">
            <a:xfrm>
              <a:off x="0" y="0"/>
              <a:ext cx="3888" cy="2496"/>
              <a:chOff x="0" y="0"/>
              <a:chExt cx="3888" cy="2496"/>
            </a:xfrm>
          </p:grpSpPr>
          <p:grpSp>
            <p:nvGrpSpPr>
              <p:cNvPr id="23559" name="Group 5"/>
              <p:cNvGrpSpPr>
                <a:grpSpLocks/>
              </p:cNvGrpSpPr>
              <p:nvPr/>
            </p:nvGrpSpPr>
            <p:grpSpPr bwMode="auto">
              <a:xfrm>
                <a:off x="0" y="0"/>
                <a:ext cx="972" cy="384"/>
                <a:chOff x="0" y="0"/>
                <a:chExt cx="972" cy="384"/>
              </a:xfrm>
            </p:grpSpPr>
            <p:sp>
              <p:nvSpPr>
                <p:cNvPr id="23605" name="Rectangle 6"/>
                <p:cNvSpPr>
                  <a:spLocks noChangeArrowheads="1"/>
                </p:cNvSpPr>
                <p:nvPr/>
              </p:nvSpPr>
              <p:spPr bwMode="auto">
                <a:xfrm>
                  <a:off x="43"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baseline="0">
                      <a:cs typeface="Times New Roman" pitchFamily="18" charset="0"/>
                    </a:rPr>
                    <a:t> </a:t>
                  </a:r>
                </a:p>
                <a:p>
                  <a:pPr>
                    <a:spcBef>
                      <a:spcPct val="0"/>
                    </a:spcBef>
                    <a:buFontTx/>
                    <a:buNone/>
                  </a:pPr>
                  <a:endParaRPr lang="en-US" altLang="en-US" sz="2800" baseline="0">
                    <a:cs typeface="Arial" pitchFamily="34" charset="0"/>
                  </a:endParaRPr>
                </a:p>
              </p:txBody>
            </p:sp>
            <p:sp>
              <p:nvSpPr>
                <p:cNvPr id="23606" name="Rectangle 7"/>
                <p:cNvSpPr>
                  <a:spLocks noChangeArrowheads="1"/>
                </p:cNvSpPr>
                <p:nvPr/>
              </p:nvSpPr>
              <p:spPr bwMode="auto">
                <a:xfrm>
                  <a:off x="0"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0" name="Group 8"/>
              <p:cNvGrpSpPr>
                <a:grpSpLocks/>
              </p:cNvGrpSpPr>
              <p:nvPr/>
            </p:nvGrpSpPr>
            <p:grpSpPr bwMode="auto">
              <a:xfrm>
                <a:off x="972" y="0"/>
                <a:ext cx="972" cy="384"/>
                <a:chOff x="972" y="0"/>
                <a:chExt cx="972" cy="384"/>
              </a:xfrm>
            </p:grpSpPr>
            <p:sp>
              <p:nvSpPr>
                <p:cNvPr id="23603" name="Rectangle 9"/>
                <p:cNvSpPr>
                  <a:spLocks noChangeArrowheads="1"/>
                </p:cNvSpPr>
                <p:nvPr/>
              </p:nvSpPr>
              <p:spPr bwMode="auto">
                <a:xfrm>
                  <a:off x="1015"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200" baseline="0" dirty="0">
                      <a:cs typeface="Times New Roman" pitchFamily="18" charset="0"/>
                    </a:rPr>
                    <a:t>Low </a:t>
                  </a:r>
                </a:p>
                <a:p>
                  <a:pPr eaLnBrk="1" hangingPunct="1">
                    <a:spcBef>
                      <a:spcPct val="0"/>
                    </a:spcBef>
                    <a:buFontTx/>
                    <a:buNone/>
                  </a:pPr>
                  <a:r>
                    <a:rPr lang="en-US" altLang="en-US" sz="2200" baseline="0" dirty="0">
                      <a:cs typeface="Times New Roman" pitchFamily="18" charset="0"/>
                    </a:rPr>
                    <a:t>Degree	</a:t>
                  </a:r>
                  <a:endParaRPr lang="en-US" altLang="en-US" sz="2200" baseline="0" dirty="0">
                    <a:cs typeface="Arial" pitchFamily="34" charset="0"/>
                  </a:endParaRPr>
                </a:p>
              </p:txBody>
            </p:sp>
            <p:sp>
              <p:nvSpPr>
                <p:cNvPr id="23604" name="Rectangle 10"/>
                <p:cNvSpPr>
                  <a:spLocks noChangeArrowheads="1"/>
                </p:cNvSpPr>
                <p:nvPr/>
              </p:nvSpPr>
              <p:spPr bwMode="auto">
                <a:xfrm>
                  <a:off x="972"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1" name="Group 11"/>
              <p:cNvGrpSpPr>
                <a:grpSpLocks/>
              </p:cNvGrpSpPr>
              <p:nvPr/>
            </p:nvGrpSpPr>
            <p:grpSpPr bwMode="auto">
              <a:xfrm>
                <a:off x="1944" y="0"/>
                <a:ext cx="972" cy="384"/>
                <a:chOff x="1944" y="0"/>
                <a:chExt cx="972" cy="384"/>
              </a:xfrm>
            </p:grpSpPr>
            <p:sp>
              <p:nvSpPr>
                <p:cNvPr id="23601" name="Rectangle 12"/>
                <p:cNvSpPr>
                  <a:spLocks noChangeArrowheads="1"/>
                </p:cNvSpPr>
                <p:nvPr/>
              </p:nvSpPr>
              <p:spPr bwMode="auto">
                <a:xfrm>
                  <a:off x="1987"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200" baseline="0" dirty="0">
                      <a:cs typeface="Times New Roman" pitchFamily="18" charset="0"/>
                    </a:rPr>
                    <a:t>Low </a:t>
                  </a:r>
                </a:p>
                <a:p>
                  <a:pPr eaLnBrk="1" hangingPunct="1">
                    <a:spcBef>
                      <a:spcPct val="0"/>
                    </a:spcBef>
                    <a:buFontTx/>
                    <a:buNone/>
                  </a:pPr>
                  <a:r>
                    <a:rPr lang="en-US" altLang="en-US" sz="2200" baseline="0" dirty="0">
                      <a:cs typeface="Times New Roman" pitchFamily="18" charset="0"/>
                    </a:rPr>
                    <a:t>Closeness</a:t>
                  </a:r>
                  <a:endParaRPr lang="en-US" altLang="en-US" sz="2200" baseline="0" dirty="0">
                    <a:cs typeface="Arial" pitchFamily="34" charset="0"/>
                  </a:endParaRPr>
                </a:p>
              </p:txBody>
            </p:sp>
            <p:sp>
              <p:nvSpPr>
                <p:cNvPr id="23602" name="Rectangle 13"/>
                <p:cNvSpPr>
                  <a:spLocks noChangeArrowheads="1"/>
                </p:cNvSpPr>
                <p:nvPr/>
              </p:nvSpPr>
              <p:spPr bwMode="auto">
                <a:xfrm>
                  <a:off x="1944"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2" name="Group 14"/>
              <p:cNvGrpSpPr>
                <a:grpSpLocks/>
              </p:cNvGrpSpPr>
              <p:nvPr/>
            </p:nvGrpSpPr>
            <p:grpSpPr bwMode="auto">
              <a:xfrm>
                <a:off x="2916" y="0"/>
                <a:ext cx="972" cy="384"/>
                <a:chOff x="2916" y="0"/>
                <a:chExt cx="972" cy="384"/>
              </a:xfrm>
            </p:grpSpPr>
            <p:sp>
              <p:nvSpPr>
                <p:cNvPr id="23599" name="Rectangle 15"/>
                <p:cNvSpPr>
                  <a:spLocks noChangeArrowheads="1"/>
                </p:cNvSpPr>
                <p:nvPr/>
              </p:nvSpPr>
              <p:spPr bwMode="auto">
                <a:xfrm>
                  <a:off x="2959"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200" baseline="0" dirty="0">
                      <a:cs typeface="Times New Roman" pitchFamily="18" charset="0"/>
                    </a:rPr>
                    <a:t>Low</a:t>
                  </a:r>
                </a:p>
                <a:p>
                  <a:pPr eaLnBrk="1" hangingPunct="1">
                    <a:spcBef>
                      <a:spcPct val="0"/>
                    </a:spcBef>
                    <a:buFontTx/>
                    <a:buNone/>
                  </a:pPr>
                  <a:r>
                    <a:rPr lang="en-US" altLang="en-US" sz="2200" baseline="0" dirty="0">
                      <a:cs typeface="Times New Roman" pitchFamily="18" charset="0"/>
                    </a:rPr>
                    <a:t> </a:t>
                  </a:r>
                  <a:r>
                    <a:rPr lang="en-US" altLang="en-US" sz="2200" baseline="0" dirty="0" err="1">
                      <a:cs typeface="Times New Roman" pitchFamily="18" charset="0"/>
                    </a:rPr>
                    <a:t>Betweenness</a:t>
                  </a:r>
                  <a:endParaRPr lang="en-US" altLang="en-US" sz="2200" baseline="0" dirty="0">
                    <a:cs typeface="Arial" pitchFamily="34" charset="0"/>
                  </a:endParaRPr>
                </a:p>
              </p:txBody>
            </p:sp>
            <p:sp>
              <p:nvSpPr>
                <p:cNvPr id="23600" name="Rectangle 16"/>
                <p:cNvSpPr>
                  <a:spLocks noChangeArrowheads="1"/>
                </p:cNvSpPr>
                <p:nvPr/>
              </p:nvSpPr>
              <p:spPr bwMode="auto">
                <a:xfrm>
                  <a:off x="2916"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3" name="Group 17"/>
              <p:cNvGrpSpPr>
                <a:grpSpLocks/>
              </p:cNvGrpSpPr>
              <p:nvPr/>
            </p:nvGrpSpPr>
            <p:grpSpPr bwMode="auto">
              <a:xfrm>
                <a:off x="0" y="384"/>
                <a:ext cx="972" cy="672"/>
                <a:chOff x="0" y="384"/>
                <a:chExt cx="972" cy="672"/>
              </a:xfrm>
            </p:grpSpPr>
            <p:sp>
              <p:nvSpPr>
                <p:cNvPr id="23597" name="Rectangle 18"/>
                <p:cNvSpPr>
                  <a:spLocks noChangeArrowheads="1"/>
                </p:cNvSpPr>
                <p:nvPr/>
              </p:nvSpPr>
              <p:spPr bwMode="auto">
                <a:xfrm>
                  <a:off x="43"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200" baseline="0" dirty="0">
                      <a:cs typeface="Times New Roman" pitchFamily="18" charset="0"/>
                    </a:rPr>
                    <a:t>High Degree</a:t>
                  </a:r>
                </a:p>
                <a:p>
                  <a:pPr>
                    <a:spcBef>
                      <a:spcPct val="0"/>
                    </a:spcBef>
                    <a:buFontTx/>
                    <a:buNone/>
                  </a:pPr>
                  <a:endParaRPr lang="en-US" altLang="en-US" sz="2200" baseline="0" dirty="0">
                    <a:cs typeface="Arial" pitchFamily="34" charset="0"/>
                  </a:endParaRPr>
                </a:p>
              </p:txBody>
            </p:sp>
            <p:sp>
              <p:nvSpPr>
                <p:cNvPr id="23598" name="Rectangle 19"/>
                <p:cNvSpPr>
                  <a:spLocks noChangeArrowheads="1"/>
                </p:cNvSpPr>
                <p:nvPr/>
              </p:nvSpPr>
              <p:spPr bwMode="auto">
                <a:xfrm>
                  <a:off x="0"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4" name="Group 20"/>
              <p:cNvGrpSpPr>
                <a:grpSpLocks/>
              </p:cNvGrpSpPr>
              <p:nvPr/>
            </p:nvGrpSpPr>
            <p:grpSpPr bwMode="auto">
              <a:xfrm>
                <a:off x="972" y="384"/>
                <a:ext cx="972" cy="672"/>
                <a:chOff x="972" y="384"/>
                <a:chExt cx="972" cy="672"/>
              </a:xfrm>
            </p:grpSpPr>
            <p:sp>
              <p:nvSpPr>
                <p:cNvPr id="23595" name="Rectangle 21"/>
                <p:cNvSpPr>
                  <a:spLocks noChangeArrowheads="1"/>
                </p:cNvSpPr>
                <p:nvPr/>
              </p:nvSpPr>
              <p:spPr bwMode="auto">
                <a:xfrm>
                  <a:off x="1015"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baseline="0">
                      <a:cs typeface="Times New Roman" pitchFamily="18" charset="0"/>
                    </a:rPr>
                    <a:t> </a:t>
                  </a:r>
                </a:p>
                <a:p>
                  <a:pPr>
                    <a:spcBef>
                      <a:spcPct val="0"/>
                    </a:spcBef>
                    <a:buFontTx/>
                    <a:buNone/>
                  </a:pPr>
                  <a:endParaRPr lang="en-US" altLang="en-US" sz="2800" baseline="0">
                    <a:cs typeface="Arial" pitchFamily="34" charset="0"/>
                  </a:endParaRPr>
                </a:p>
              </p:txBody>
            </p:sp>
            <p:sp>
              <p:nvSpPr>
                <p:cNvPr id="23596" name="Rectangle 22"/>
                <p:cNvSpPr>
                  <a:spLocks noChangeArrowheads="1"/>
                </p:cNvSpPr>
                <p:nvPr/>
              </p:nvSpPr>
              <p:spPr bwMode="auto">
                <a:xfrm>
                  <a:off x="972"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5" name="Group 23"/>
              <p:cNvGrpSpPr>
                <a:grpSpLocks/>
              </p:cNvGrpSpPr>
              <p:nvPr/>
            </p:nvGrpSpPr>
            <p:grpSpPr bwMode="auto">
              <a:xfrm>
                <a:off x="1944" y="384"/>
                <a:ext cx="972" cy="672"/>
                <a:chOff x="1944" y="384"/>
                <a:chExt cx="972" cy="672"/>
              </a:xfrm>
            </p:grpSpPr>
            <p:sp>
              <p:nvSpPr>
                <p:cNvPr id="23593" name="Rectangle 24"/>
                <p:cNvSpPr>
                  <a:spLocks noChangeArrowheads="1"/>
                </p:cNvSpPr>
                <p:nvPr/>
              </p:nvSpPr>
              <p:spPr bwMode="auto">
                <a:xfrm>
                  <a:off x="1987"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baseline="0" dirty="0">
                      <a:cs typeface="Times New Roman" pitchFamily="18" charset="0"/>
                    </a:rPr>
                    <a:t>Embedded in cluster that is far from the rest of the </a:t>
                  </a:r>
                  <a:r>
                    <a:rPr lang="en-US" altLang="en-US" sz="1800" baseline="0" dirty="0" smtClean="0">
                      <a:cs typeface="Times New Roman" pitchFamily="18" charset="0"/>
                    </a:rPr>
                    <a:t>network</a:t>
                  </a:r>
                  <a:endParaRPr lang="en-US" altLang="en-US" sz="1800" baseline="0" dirty="0">
                    <a:cs typeface="Arial" pitchFamily="34" charset="0"/>
                  </a:endParaRPr>
                </a:p>
              </p:txBody>
            </p:sp>
            <p:sp>
              <p:nvSpPr>
                <p:cNvPr id="23594" name="Rectangle 25"/>
                <p:cNvSpPr>
                  <a:spLocks noChangeArrowheads="1"/>
                </p:cNvSpPr>
                <p:nvPr/>
              </p:nvSpPr>
              <p:spPr bwMode="auto">
                <a:xfrm>
                  <a:off x="1944"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6" name="Group 26"/>
              <p:cNvGrpSpPr>
                <a:grpSpLocks/>
              </p:cNvGrpSpPr>
              <p:nvPr/>
            </p:nvGrpSpPr>
            <p:grpSpPr bwMode="auto">
              <a:xfrm>
                <a:off x="2916" y="384"/>
                <a:ext cx="972" cy="672"/>
                <a:chOff x="2916" y="384"/>
                <a:chExt cx="972" cy="672"/>
              </a:xfrm>
            </p:grpSpPr>
            <p:sp>
              <p:nvSpPr>
                <p:cNvPr id="23591" name="Rectangle 27"/>
                <p:cNvSpPr>
                  <a:spLocks noChangeArrowheads="1"/>
                </p:cNvSpPr>
                <p:nvPr/>
              </p:nvSpPr>
              <p:spPr bwMode="auto">
                <a:xfrm>
                  <a:off x="2959"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baseline="0" dirty="0">
                      <a:cs typeface="Times New Roman" pitchFamily="18" charset="0"/>
                    </a:rPr>
                    <a:t>Ego's connections are redundant - communication bypasses </a:t>
                  </a:r>
                  <a:r>
                    <a:rPr lang="en-US" altLang="en-US" sz="1800" baseline="0" dirty="0" smtClean="0">
                      <a:cs typeface="Times New Roman" pitchFamily="18" charset="0"/>
                    </a:rPr>
                    <a:t>him/her</a:t>
                  </a:r>
                  <a:endParaRPr lang="en-US" altLang="en-US" sz="1800" baseline="0" dirty="0">
                    <a:cs typeface="Times New Roman" pitchFamily="18" charset="0"/>
                  </a:endParaRPr>
                </a:p>
              </p:txBody>
            </p:sp>
            <p:sp>
              <p:nvSpPr>
                <p:cNvPr id="23592" name="Rectangle 28"/>
                <p:cNvSpPr>
                  <a:spLocks noChangeArrowheads="1"/>
                </p:cNvSpPr>
                <p:nvPr/>
              </p:nvSpPr>
              <p:spPr bwMode="auto">
                <a:xfrm>
                  <a:off x="2916"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7" name="Group 29"/>
              <p:cNvGrpSpPr>
                <a:grpSpLocks/>
              </p:cNvGrpSpPr>
              <p:nvPr/>
            </p:nvGrpSpPr>
            <p:grpSpPr bwMode="auto">
              <a:xfrm>
                <a:off x="0" y="1056"/>
                <a:ext cx="972" cy="672"/>
                <a:chOff x="0" y="1056"/>
                <a:chExt cx="972" cy="672"/>
              </a:xfrm>
            </p:grpSpPr>
            <p:sp>
              <p:nvSpPr>
                <p:cNvPr id="23589" name="Rectangle 30"/>
                <p:cNvSpPr>
                  <a:spLocks noChangeArrowheads="1"/>
                </p:cNvSpPr>
                <p:nvPr/>
              </p:nvSpPr>
              <p:spPr bwMode="auto">
                <a:xfrm>
                  <a:off x="43"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200" baseline="0" dirty="0">
                      <a:cs typeface="Times New Roman" pitchFamily="18" charset="0"/>
                    </a:rPr>
                    <a:t>High Closeness</a:t>
                  </a:r>
                </a:p>
                <a:p>
                  <a:pPr>
                    <a:spcBef>
                      <a:spcPct val="0"/>
                    </a:spcBef>
                    <a:buFontTx/>
                    <a:buNone/>
                  </a:pPr>
                  <a:endParaRPr lang="en-US" altLang="en-US" sz="2200" baseline="0" dirty="0">
                    <a:cs typeface="Arial" pitchFamily="34" charset="0"/>
                  </a:endParaRPr>
                </a:p>
              </p:txBody>
            </p:sp>
            <p:sp>
              <p:nvSpPr>
                <p:cNvPr id="23590" name="Rectangle 31"/>
                <p:cNvSpPr>
                  <a:spLocks noChangeArrowheads="1"/>
                </p:cNvSpPr>
                <p:nvPr/>
              </p:nvSpPr>
              <p:spPr bwMode="auto">
                <a:xfrm>
                  <a:off x="0"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8" name="Group 32"/>
              <p:cNvGrpSpPr>
                <a:grpSpLocks/>
              </p:cNvGrpSpPr>
              <p:nvPr/>
            </p:nvGrpSpPr>
            <p:grpSpPr bwMode="auto">
              <a:xfrm>
                <a:off x="972" y="1056"/>
                <a:ext cx="972" cy="672"/>
                <a:chOff x="972" y="1056"/>
                <a:chExt cx="972" cy="672"/>
              </a:xfrm>
            </p:grpSpPr>
            <p:sp>
              <p:nvSpPr>
                <p:cNvPr id="23587" name="Rectangle 33"/>
                <p:cNvSpPr>
                  <a:spLocks noChangeArrowheads="1"/>
                </p:cNvSpPr>
                <p:nvPr/>
              </p:nvSpPr>
              <p:spPr bwMode="auto">
                <a:xfrm>
                  <a:off x="1015"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baseline="0" dirty="0">
                      <a:cs typeface="Times New Roman" pitchFamily="18" charset="0"/>
                    </a:rPr>
                    <a:t>Key player tied to important important/active </a:t>
                  </a:r>
                  <a:r>
                    <a:rPr lang="en-US" altLang="en-US" sz="1800" baseline="0" dirty="0" smtClean="0">
                      <a:cs typeface="Times New Roman" pitchFamily="18" charset="0"/>
                    </a:rPr>
                    <a:t>alters</a:t>
                  </a:r>
                  <a:endParaRPr lang="en-US" altLang="en-US" sz="1800" baseline="0" dirty="0">
                    <a:cs typeface="Arial" pitchFamily="34" charset="0"/>
                  </a:endParaRPr>
                </a:p>
              </p:txBody>
            </p:sp>
            <p:sp>
              <p:nvSpPr>
                <p:cNvPr id="23588" name="Rectangle 34"/>
                <p:cNvSpPr>
                  <a:spLocks noChangeArrowheads="1"/>
                </p:cNvSpPr>
                <p:nvPr/>
              </p:nvSpPr>
              <p:spPr bwMode="auto">
                <a:xfrm>
                  <a:off x="972"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69" name="Group 35"/>
              <p:cNvGrpSpPr>
                <a:grpSpLocks/>
              </p:cNvGrpSpPr>
              <p:nvPr/>
            </p:nvGrpSpPr>
            <p:grpSpPr bwMode="auto">
              <a:xfrm>
                <a:off x="1944" y="1056"/>
                <a:ext cx="972" cy="672"/>
                <a:chOff x="1944" y="1056"/>
                <a:chExt cx="972" cy="672"/>
              </a:xfrm>
            </p:grpSpPr>
            <p:sp>
              <p:nvSpPr>
                <p:cNvPr id="23585" name="Rectangle 36"/>
                <p:cNvSpPr>
                  <a:spLocks noChangeArrowheads="1"/>
                </p:cNvSpPr>
                <p:nvPr/>
              </p:nvSpPr>
              <p:spPr bwMode="auto">
                <a:xfrm>
                  <a:off x="1987"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baseline="0">
                      <a:cs typeface="Times New Roman" pitchFamily="18" charset="0"/>
                    </a:rPr>
                    <a:t> </a:t>
                  </a:r>
                </a:p>
                <a:p>
                  <a:pPr>
                    <a:spcBef>
                      <a:spcPct val="0"/>
                    </a:spcBef>
                    <a:buFontTx/>
                    <a:buNone/>
                  </a:pPr>
                  <a:endParaRPr lang="en-US" altLang="en-US" sz="2800" baseline="0">
                    <a:cs typeface="Arial" pitchFamily="34" charset="0"/>
                  </a:endParaRPr>
                </a:p>
              </p:txBody>
            </p:sp>
            <p:sp>
              <p:nvSpPr>
                <p:cNvPr id="23586" name="Rectangle 37"/>
                <p:cNvSpPr>
                  <a:spLocks noChangeArrowheads="1"/>
                </p:cNvSpPr>
                <p:nvPr/>
              </p:nvSpPr>
              <p:spPr bwMode="auto">
                <a:xfrm>
                  <a:off x="1944"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70" name="Group 38"/>
              <p:cNvGrpSpPr>
                <a:grpSpLocks/>
              </p:cNvGrpSpPr>
              <p:nvPr/>
            </p:nvGrpSpPr>
            <p:grpSpPr bwMode="auto">
              <a:xfrm>
                <a:off x="2916" y="1056"/>
                <a:ext cx="972" cy="672"/>
                <a:chOff x="2916" y="1056"/>
                <a:chExt cx="972" cy="672"/>
              </a:xfrm>
            </p:grpSpPr>
            <p:sp>
              <p:nvSpPr>
                <p:cNvPr id="23583" name="Rectangle 39"/>
                <p:cNvSpPr>
                  <a:spLocks noChangeArrowheads="1"/>
                </p:cNvSpPr>
                <p:nvPr/>
              </p:nvSpPr>
              <p:spPr bwMode="auto">
                <a:xfrm>
                  <a:off x="2959"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baseline="0" dirty="0">
                      <a:cs typeface="Times New Roman" pitchFamily="18" charset="0"/>
                    </a:rPr>
                    <a:t>Probably multiple paths in the network, ego is near many </a:t>
                  </a:r>
                  <a:r>
                    <a:rPr lang="en-US" altLang="en-US" sz="1800" baseline="0" dirty="0" smtClean="0">
                      <a:cs typeface="Times New Roman" pitchFamily="18" charset="0"/>
                    </a:rPr>
                    <a:t>actors, </a:t>
                  </a:r>
                  <a:r>
                    <a:rPr lang="en-US" altLang="en-US" sz="1800" baseline="0" dirty="0">
                      <a:cs typeface="Times New Roman" pitchFamily="18" charset="0"/>
                    </a:rPr>
                    <a:t>but so are many </a:t>
                  </a:r>
                  <a:r>
                    <a:rPr lang="en-US" altLang="en-US" sz="1800" baseline="0" dirty="0" smtClean="0">
                      <a:cs typeface="Times New Roman" pitchFamily="18" charset="0"/>
                    </a:rPr>
                    <a:t>others</a:t>
                  </a:r>
                  <a:endParaRPr lang="en-US" altLang="en-US" sz="1800" baseline="0" dirty="0">
                    <a:cs typeface="Times New Roman" pitchFamily="18" charset="0"/>
                  </a:endParaRPr>
                </a:p>
              </p:txBody>
            </p:sp>
            <p:sp>
              <p:nvSpPr>
                <p:cNvPr id="23584" name="Rectangle 40"/>
                <p:cNvSpPr>
                  <a:spLocks noChangeArrowheads="1"/>
                </p:cNvSpPr>
                <p:nvPr/>
              </p:nvSpPr>
              <p:spPr bwMode="auto">
                <a:xfrm>
                  <a:off x="2916"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71" name="Group 41"/>
              <p:cNvGrpSpPr>
                <a:grpSpLocks/>
              </p:cNvGrpSpPr>
              <p:nvPr/>
            </p:nvGrpSpPr>
            <p:grpSpPr bwMode="auto">
              <a:xfrm>
                <a:off x="0" y="1728"/>
                <a:ext cx="972" cy="768"/>
                <a:chOff x="0" y="1728"/>
                <a:chExt cx="972" cy="768"/>
              </a:xfrm>
            </p:grpSpPr>
            <p:sp>
              <p:nvSpPr>
                <p:cNvPr id="23581" name="Rectangle 42"/>
                <p:cNvSpPr>
                  <a:spLocks noChangeArrowheads="1"/>
                </p:cNvSpPr>
                <p:nvPr/>
              </p:nvSpPr>
              <p:spPr bwMode="auto">
                <a:xfrm>
                  <a:off x="43"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200" baseline="0" dirty="0">
                      <a:cs typeface="Times New Roman" pitchFamily="18" charset="0"/>
                    </a:rPr>
                    <a:t>High </a:t>
                  </a:r>
                  <a:r>
                    <a:rPr lang="en-US" altLang="en-US" sz="2200" baseline="0" dirty="0" err="1">
                      <a:cs typeface="Times New Roman" pitchFamily="18" charset="0"/>
                    </a:rPr>
                    <a:t>Betweenness</a:t>
                  </a:r>
                  <a:endParaRPr lang="en-US" altLang="en-US" sz="2200" baseline="0" dirty="0">
                    <a:cs typeface="Times New Roman" pitchFamily="18" charset="0"/>
                  </a:endParaRPr>
                </a:p>
                <a:p>
                  <a:pPr>
                    <a:spcBef>
                      <a:spcPct val="0"/>
                    </a:spcBef>
                    <a:buFontTx/>
                    <a:buNone/>
                  </a:pPr>
                  <a:endParaRPr lang="en-US" altLang="en-US" sz="2200" baseline="0" dirty="0">
                    <a:cs typeface="Arial" pitchFamily="34" charset="0"/>
                  </a:endParaRPr>
                </a:p>
              </p:txBody>
            </p:sp>
            <p:sp>
              <p:nvSpPr>
                <p:cNvPr id="23582" name="Rectangle 43"/>
                <p:cNvSpPr>
                  <a:spLocks noChangeArrowheads="1"/>
                </p:cNvSpPr>
                <p:nvPr/>
              </p:nvSpPr>
              <p:spPr bwMode="auto">
                <a:xfrm>
                  <a:off x="0"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72" name="Group 44"/>
              <p:cNvGrpSpPr>
                <a:grpSpLocks/>
              </p:cNvGrpSpPr>
              <p:nvPr/>
            </p:nvGrpSpPr>
            <p:grpSpPr bwMode="auto">
              <a:xfrm>
                <a:off x="972" y="1728"/>
                <a:ext cx="972" cy="768"/>
                <a:chOff x="972" y="1728"/>
                <a:chExt cx="972" cy="768"/>
              </a:xfrm>
            </p:grpSpPr>
            <p:sp>
              <p:nvSpPr>
                <p:cNvPr id="23579" name="Rectangle 45"/>
                <p:cNvSpPr>
                  <a:spLocks noChangeArrowheads="1"/>
                </p:cNvSpPr>
                <p:nvPr/>
              </p:nvSpPr>
              <p:spPr bwMode="auto">
                <a:xfrm>
                  <a:off x="1015"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baseline="0" dirty="0">
                      <a:cs typeface="Times New Roman" pitchFamily="18" charset="0"/>
                    </a:rPr>
                    <a:t>Ego's few ties are crucial for network </a:t>
                  </a:r>
                  <a:r>
                    <a:rPr lang="en-US" altLang="en-US" sz="1800" baseline="0" dirty="0" smtClean="0">
                      <a:cs typeface="Times New Roman" pitchFamily="18" charset="0"/>
                    </a:rPr>
                    <a:t>flow</a:t>
                  </a:r>
                  <a:endParaRPr lang="en-US" altLang="en-US" sz="1800" baseline="0" dirty="0">
                    <a:cs typeface="Times New Roman" pitchFamily="18" charset="0"/>
                  </a:endParaRPr>
                </a:p>
              </p:txBody>
            </p:sp>
            <p:sp>
              <p:nvSpPr>
                <p:cNvPr id="23580" name="Rectangle 46"/>
                <p:cNvSpPr>
                  <a:spLocks noChangeArrowheads="1"/>
                </p:cNvSpPr>
                <p:nvPr/>
              </p:nvSpPr>
              <p:spPr bwMode="auto">
                <a:xfrm>
                  <a:off x="972"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73" name="Group 47"/>
              <p:cNvGrpSpPr>
                <a:grpSpLocks/>
              </p:cNvGrpSpPr>
              <p:nvPr/>
            </p:nvGrpSpPr>
            <p:grpSpPr bwMode="auto">
              <a:xfrm>
                <a:off x="1944" y="1728"/>
                <a:ext cx="1015" cy="768"/>
                <a:chOff x="1944" y="1728"/>
                <a:chExt cx="1015" cy="768"/>
              </a:xfrm>
            </p:grpSpPr>
            <p:sp>
              <p:nvSpPr>
                <p:cNvPr id="23577" name="Rectangle 48"/>
                <p:cNvSpPr>
                  <a:spLocks noChangeArrowheads="1"/>
                </p:cNvSpPr>
                <p:nvPr/>
              </p:nvSpPr>
              <p:spPr bwMode="auto">
                <a:xfrm>
                  <a:off x="1987" y="1728"/>
                  <a:ext cx="972"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800" baseline="0" dirty="0">
                      <a:cs typeface="Times New Roman" pitchFamily="18" charset="0"/>
                    </a:rPr>
                    <a:t>Very </a:t>
                  </a:r>
                  <a:r>
                    <a:rPr lang="en-US" altLang="en-US" sz="1800" baseline="0" dirty="0" smtClean="0">
                      <a:cs typeface="Times New Roman" pitchFamily="18" charset="0"/>
                    </a:rPr>
                    <a:t>rare. Would mean ego monopolizes the </a:t>
                  </a:r>
                  <a:r>
                    <a:rPr lang="en-US" altLang="en-US" sz="1800" baseline="0" dirty="0">
                      <a:cs typeface="Times New Roman" pitchFamily="18" charset="0"/>
                    </a:rPr>
                    <a:t>ties from a small </a:t>
                  </a:r>
                  <a:r>
                    <a:rPr lang="en-US" altLang="en-US" sz="1800" baseline="0" dirty="0" smtClean="0">
                      <a:cs typeface="Times New Roman" pitchFamily="18" charset="0"/>
                    </a:rPr>
                    <a:t>#</a:t>
                  </a:r>
                  <a:r>
                    <a:rPr lang="en-US" altLang="en-US" sz="1800" dirty="0" smtClean="0">
                      <a:cs typeface="Times New Roman" pitchFamily="18" charset="0"/>
                    </a:rPr>
                    <a:t> </a:t>
                  </a:r>
                  <a:r>
                    <a:rPr lang="en-US" altLang="en-US" sz="1800" baseline="0" dirty="0" smtClean="0">
                      <a:cs typeface="Times New Roman" pitchFamily="18" charset="0"/>
                    </a:rPr>
                    <a:t>of actors </a:t>
                  </a:r>
                  <a:r>
                    <a:rPr lang="en-US" altLang="en-US" sz="1800" baseline="0" dirty="0">
                      <a:cs typeface="Times New Roman" pitchFamily="18" charset="0"/>
                    </a:rPr>
                    <a:t>to many others. </a:t>
                  </a:r>
                </a:p>
                <a:p>
                  <a:pPr>
                    <a:spcBef>
                      <a:spcPct val="0"/>
                    </a:spcBef>
                    <a:buFontTx/>
                    <a:buNone/>
                  </a:pPr>
                  <a:endParaRPr lang="en-US" altLang="en-US" sz="1800" baseline="0" dirty="0">
                    <a:cs typeface="Arial" pitchFamily="34" charset="0"/>
                  </a:endParaRPr>
                </a:p>
              </p:txBody>
            </p:sp>
            <p:sp>
              <p:nvSpPr>
                <p:cNvPr id="23578" name="Rectangle 49"/>
                <p:cNvSpPr>
                  <a:spLocks noChangeArrowheads="1"/>
                </p:cNvSpPr>
                <p:nvPr/>
              </p:nvSpPr>
              <p:spPr bwMode="auto">
                <a:xfrm>
                  <a:off x="1944"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nvGrpSpPr>
              <p:cNvPr id="23574" name="Group 50"/>
              <p:cNvGrpSpPr>
                <a:grpSpLocks/>
              </p:cNvGrpSpPr>
              <p:nvPr/>
            </p:nvGrpSpPr>
            <p:grpSpPr bwMode="auto">
              <a:xfrm>
                <a:off x="2916" y="1728"/>
                <a:ext cx="972" cy="768"/>
                <a:chOff x="2916" y="1728"/>
                <a:chExt cx="972" cy="768"/>
              </a:xfrm>
            </p:grpSpPr>
            <p:sp>
              <p:nvSpPr>
                <p:cNvPr id="23575" name="Rectangle 51"/>
                <p:cNvSpPr>
                  <a:spLocks noChangeArrowheads="1"/>
                </p:cNvSpPr>
                <p:nvPr/>
              </p:nvSpPr>
              <p:spPr bwMode="auto">
                <a:xfrm>
                  <a:off x="2959"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200" baseline="0">
                      <a:cs typeface="Times New Roman" pitchFamily="18" charset="0"/>
                    </a:rPr>
                    <a:t> </a:t>
                  </a:r>
                </a:p>
                <a:p>
                  <a:pPr>
                    <a:spcBef>
                      <a:spcPct val="0"/>
                    </a:spcBef>
                    <a:buFontTx/>
                    <a:buNone/>
                  </a:pPr>
                  <a:endParaRPr lang="en-US" altLang="en-US" sz="2800" baseline="0">
                    <a:cs typeface="Arial" pitchFamily="34" charset="0"/>
                  </a:endParaRPr>
                </a:p>
              </p:txBody>
            </p:sp>
            <p:sp>
              <p:nvSpPr>
                <p:cNvPr id="23576" name="Rectangle 52"/>
                <p:cNvSpPr>
                  <a:spLocks noChangeArrowheads="1"/>
                </p:cNvSpPr>
                <p:nvPr/>
              </p:nvSpPr>
              <p:spPr bwMode="auto">
                <a:xfrm>
                  <a:off x="2916"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grpSp>
        <p:sp>
          <p:nvSpPr>
            <p:cNvPr id="23558" name="Rectangle 53"/>
            <p:cNvSpPr>
              <a:spLocks noChangeArrowheads="1"/>
            </p:cNvSpPr>
            <p:nvPr/>
          </p:nvSpPr>
          <p:spPr bwMode="auto">
            <a:xfrm>
              <a:off x="-3" y="-3"/>
              <a:ext cx="3894" cy="250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sp>
        <p:nvSpPr>
          <p:cNvPr id="79"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t>Centrality: Individual </a:t>
            </a:r>
            <a:r>
              <a:rPr lang="en-US" sz="2400" dirty="0" smtClean="0"/>
              <a:t>Nodes – Comparing Measures</a:t>
            </a:r>
            <a:endParaRPr lang="en-US" sz="2400" dirty="0"/>
          </a:p>
        </p:txBody>
      </p:sp>
      <p:sp>
        <p:nvSpPr>
          <p:cNvPr id="8"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G_634722689789_BAR"/>
          <p:cNvSpPr/>
          <p:nvPr/>
        </p:nvSpPr>
        <p:spPr>
          <a:xfrm>
            <a:off x="0" y="0"/>
            <a:ext cx="347240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75370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1219200"/>
            <a:ext cx="8915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b="1" dirty="0" smtClean="0">
                <a:latin typeface="+mn-lt"/>
              </a:rPr>
              <a:t>Power</a:t>
            </a:r>
            <a:r>
              <a:rPr lang="en-US" altLang="en-US" sz="2800" dirty="0" smtClean="0">
                <a:latin typeface="+mn-lt"/>
              </a:rPr>
              <a:t>- actors are important if tied to other important actors</a:t>
            </a:r>
          </a:p>
          <a:p>
            <a:pPr marL="1200150" lvl="1" indent="-274320">
              <a:spcBef>
                <a:spcPct val="0"/>
              </a:spcBef>
            </a:pPr>
            <a:r>
              <a:rPr lang="en-US" altLang="en-US" b="1" dirty="0" smtClean="0">
                <a:latin typeface="+mn-lt"/>
              </a:rPr>
              <a:t>Bonacich Power Centrality </a:t>
            </a:r>
            <a:r>
              <a:rPr lang="en-US" altLang="en-US" dirty="0" smtClean="0">
                <a:latin typeface="+mn-lt"/>
              </a:rPr>
              <a:t>(prestige) – actors tied to other important actors</a:t>
            </a:r>
          </a:p>
          <a:p>
            <a:pPr marL="1200150" lvl="1" indent="-274320">
              <a:spcBef>
                <a:spcPct val="0"/>
              </a:spcBef>
            </a:pPr>
            <a:endParaRPr lang="en-US" altLang="en-US" dirty="0">
              <a:latin typeface="+mn-lt"/>
            </a:endParaRPr>
          </a:p>
          <a:p>
            <a:pPr marL="1200150" lvl="1" indent="-274320">
              <a:spcBef>
                <a:spcPct val="0"/>
              </a:spcBef>
            </a:pPr>
            <a:endParaRPr lang="en-US" altLang="en-US" dirty="0" smtClean="0">
              <a:latin typeface="+mn-lt"/>
            </a:endParaRPr>
          </a:p>
          <a:p>
            <a:pPr marL="1200150" lvl="1" indent="-274320">
              <a:spcBef>
                <a:spcPct val="0"/>
              </a:spcBef>
            </a:pPr>
            <a:endParaRPr lang="en-US" altLang="en-US" dirty="0" smtClean="0">
              <a:latin typeface="+mn-lt"/>
            </a:endParaRPr>
          </a:p>
          <a:p>
            <a:pPr marL="1200150" lvl="1" indent="-274320">
              <a:spcBef>
                <a:spcPct val="0"/>
              </a:spcBef>
            </a:pPr>
            <a:r>
              <a:rPr lang="en-US" altLang="en-US" b="1" dirty="0" smtClean="0">
                <a:latin typeface="+mn-lt"/>
              </a:rPr>
              <a:t>Eigenvector centrality </a:t>
            </a:r>
            <a:r>
              <a:rPr lang="en-US" altLang="en-US" dirty="0" smtClean="0">
                <a:latin typeface="+mn-lt"/>
              </a:rPr>
              <a:t>– similar to Bonacich,  but without </a:t>
            </a:r>
            <a:r>
              <a:rPr lang="en-US" altLang="en-US" dirty="0" smtClean="0">
                <a:latin typeface="Symbol" panose="05050102010706020507" pitchFamily="18" charset="2"/>
              </a:rPr>
              <a:t>b</a:t>
            </a:r>
            <a:r>
              <a:rPr lang="en-US" altLang="en-US" dirty="0" smtClean="0">
                <a:latin typeface="+mn-lt"/>
              </a:rPr>
              <a:t>, </a:t>
            </a:r>
            <a:r>
              <a:rPr lang="en-US" altLang="en-US" dirty="0" smtClean="0">
                <a:latin typeface="+mn-lt"/>
                <a:cs typeface="Times New Roman" panose="02020603050405020304" pitchFamily="18" charset="0"/>
              </a:rPr>
              <a:t>and symmetric (only undirected data</a:t>
            </a:r>
            <a:r>
              <a:rPr lang="en-US" altLang="en-US" dirty="0" smtClean="0">
                <a:latin typeface="+mn-lt"/>
                <a:cs typeface="Times New Roman" panose="02020603050405020304" pitchFamily="18" charset="0"/>
              </a:rPr>
              <a:t>)</a:t>
            </a:r>
            <a:endParaRPr lang="en-US" altLang="en-US" sz="2800" baseline="0" dirty="0">
              <a:latin typeface="+mn-l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159087352"/>
              </p:ext>
            </p:extLst>
          </p:nvPr>
        </p:nvGraphicFramePr>
        <p:xfrm>
          <a:off x="1809165" y="3109456"/>
          <a:ext cx="5337175" cy="787400"/>
        </p:xfrm>
        <a:graphic>
          <a:graphicData uri="http://schemas.openxmlformats.org/presentationml/2006/ole">
            <mc:AlternateContent xmlns:mc="http://schemas.openxmlformats.org/markup-compatibility/2006">
              <mc:Choice xmlns:v="urn:schemas-microsoft-com:vml" Requires="v">
                <p:oleObj spid="_x0000_s6285" name="Equation" r:id="rId4" imgW="1549080" imgH="228600" progId="Equation.3">
                  <p:embed/>
                </p:oleObj>
              </mc:Choice>
              <mc:Fallback>
                <p:oleObj name="Equation" r:id="rId4" imgW="1549080" imgH="228600" progId="Equation.3">
                  <p:embed/>
                  <p:pic>
                    <p:nvPicPr>
                      <p:cNvPr id="0" name="Object 3"/>
                      <p:cNvPicPr>
                        <a:picLocks noChangeAspect="1" noChangeArrowheads="1"/>
                      </p:cNvPicPr>
                      <p:nvPr/>
                    </p:nvPicPr>
                    <p:blipFill>
                      <a:blip r:embed="rId5"/>
                      <a:srcRect/>
                      <a:stretch>
                        <a:fillRect/>
                      </a:stretch>
                    </p:blipFill>
                    <p:spPr bwMode="auto">
                      <a:xfrm>
                        <a:off x="1809165" y="3109456"/>
                        <a:ext cx="5337175" cy="787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G_634722689789_BAR"/>
          <p:cNvSpPr/>
          <p:nvPr/>
        </p:nvSpPr>
        <p:spPr>
          <a:xfrm>
            <a:off x="0" y="0"/>
            <a:ext cx="358815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2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2414" t="8275" r="28448" b="9141"/>
          <a:stretch/>
        </p:blipFill>
        <p:spPr>
          <a:xfrm>
            <a:off x="4572000" y="1092430"/>
            <a:ext cx="4572000" cy="576031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30172" t="7121" r="28620" b="9141"/>
          <a:stretch/>
        </p:blipFill>
        <p:spPr>
          <a:xfrm>
            <a:off x="-21021" y="1351774"/>
            <a:ext cx="4537889" cy="5506226"/>
          </a:xfrm>
          <a:prstGeom prst="rect">
            <a:avLst/>
          </a:prstGeom>
        </p:spPr>
      </p:pic>
      <p:sp>
        <p:nvSpPr>
          <p:cNvPr id="4" name="Text Box 2"/>
          <p:cNvSpPr txBox="1">
            <a:spLocks noChangeArrowheads="1"/>
          </p:cNvSpPr>
          <p:nvPr/>
        </p:nvSpPr>
        <p:spPr bwMode="auto">
          <a:xfrm>
            <a:off x="20053" y="311259"/>
            <a:ext cx="8915400"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182880" algn="ctr">
              <a:spcBef>
                <a:spcPts val="0"/>
              </a:spcBef>
              <a:spcAft>
                <a:spcPts val="600"/>
              </a:spcAft>
              <a:buNone/>
            </a:pPr>
            <a:r>
              <a:rPr lang="en-US" altLang="en-US" sz="2800" dirty="0" smtClean="0">
                <a:latin typeface="+mn-lt"/>
              </a:rPr>
              <a:t>“Add Health” Example: Bonacich Power Centrality</a:t>
            </a:r>
          </a:p>
          <a:p>
            <a:pPr marL="182880">
              <a:spcBef>
                <a:spcPts val="0"/>
              </a:spcBef>
              <a:spcAft>
                <a:spcPts val="600"/>
              </a:spcAft>
              <a:buNone/>
            </a:pPr>
            <a:r>
              <a:rPr lang="en-US" altLang="en-US" sz="2800" dirty="0" smtClean="0">
                <a:latin typeface="Symbol" panose="05050102010706020507" pitchFamily="18" charset="2"/>
              </a:rPr>
              <a:t>		b</a:t>
            </a:r>
            <a:r>
              <a:rPr lang="en-US" altLang="en-US" sz="2800" dirty="0" smtClean="0">
                <a:latin typeface="+mn-lt"/>
              </a:rPr>
              <a:t> = .5				</a:t>
            </a:r>
            <a:r>
              <a:rPr lang="en-US" altLang="en-US" sz="2800" dirty="0" smtClean="0">
                <a:latin typeface="Symbol" panose="05050102010706020507" pitchFamily="18" charset="2"/>
              </a:rPr>
              <a:t>b</a:t>
            </a:r>
            <a:r>
              <a:rPr lang="en-US" altLang="en-US" sz="2800" dirty="0" smtClean="0">
                <a:latin typeface="+mn-lt"/>
              </a:rPr>
              <a:t> = -.5</a:t>
            </a:r>
            <a:endParaRPr lang="en-US" altLang="en-US" sz="2800" baseline="0" dirty="0">
              <a:latin typeface="+mn-lt"/>
            </a:endParaRPr>
          </a:p>
        </p:txBody>
      </p:sp>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370389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010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20053" y="1219200"/>
            <a:ext cx="8915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dirty="0" smtClean="0">
                <a:latin typeface="+mn-lt"/>
              </a:rPr>
              <a:t>Bonacich Power Centrality:</a:t>
            </a:r>
          </a:p>
          <a:p>
            <a:pPr marL="457200" indent="-274320">
              <a:spcBef>
                <a:spcPct val="0"/>
              </a:spcBef>
            </a:pPr>
            <a:endParaRPr lang="en-US" altLang="en-US" sz="2800" i="1" dirty="0">
              <a:solidFill>
                <a:srgbClr val="FF0000"/>
              </a:solidFill>
              <a:latin typeface="+mn-lt"/>
            </a:endParaRPr>
          </a:p>
          <a:p>
            <a:pPr marL="182880">
              <a:spcBef>
                <a:spcPct val="0"/>
              </a:spcBef>
              <a:buNone/>
            </a:pPr>
            <a:r>
              <a:rPr lang="en-US" altLang="en-US" sz="2800" dirty="0" smtClean="0">
                <a:latin typeface="Symbol" panose="05050102010706020507" pitchFamily="18" charset="2"/>
              </a:rPr>
              <a:t>		b</a:t>
            </a:r>
            <a:r>
              <a:rPr lang="en-US" altLang="en-US" sz="2800" dirty="0" smtClean="0">
                <a:latin typeface="+mn-lt"/>
              </a:rPr>
              <a:t> = .35				</a:t>
            </a:r>
            <a:r>
              <a:rPr lang="en-US" altLang="en-US" sz="2800" dirty="0" smtClean="0">
                <a:latin typeface="Symbol" panose="05050102010706020507" pitchFamily="18" charset="2"/>
              </a:rPr>
              <a:t>b</a:t>
            </a:r>
            <a:r>
              <a:rPr lang="en-US" altLang="en-US" sz="2800" dirty="0" smtClean="0">
                <a:latin typeface="+mn-lt"/>
              </a:rPr>
              <a:t> = -.35</a:t>
            </a:r>
            <a:endParaRPr lang="en-US" altLang="en-US" dirty="0" smtClean="0">
              <a:latin typeface="+mn-lt"/>
            </a:endParaRPr>
          </a:p>
          <a:p>
            <a:pPr marL="925830" lvl="1" indent="0">
              <a:spcBef>
                <a:spcPct val="0"/>
              </a:spcBef>
              <a:buNone/>
            </a:pPr>
            <a:endParaRPr lang="en-US" altLang="en-US" sz="2800" baseline="0"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l="10013" t="21024" r="10541" b="14938"/>
          <a:stretch>
            <a:fillRect/>
          </a:stretch>
        </p:blipFill>
        <p:spPr bwMode="auto">
          <a:xfrm>
            <a:off x="-82861" y="2937962"/>
            <a:ext cx="4714325" cy="36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10803" t="20747" r="15019" b="14384"/>
          <a:stretch>
            <a:fillRect/>
          </a:stretch>
        </p:blipFill>
        <p:spPr bwMode="auto">
          <a:xfrm>
            <a:off x="4750803" y="3072574"/>
            <a:ext cx="41846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PG_634722689789_BAR"/>
          <p:cNvSpPr/>
          <p:nvPr/>
        </p:nvSpPr>
        <p:spPr>
          <a:xfrm>
            <a:off x="0" y="0"/>
            <a:ext cx="442451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694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Many More Measures</a:t>
            </a:r>
            <a:endParaRPr lang="en-US" sz="3200" dirty="0"/>
          </a:p>
        </p:txBody>
      </p:sp>
      <p:sp>
        <p:nvSpPr>
          <p:cNvPr id="3" name="Text Box 2"/>
          <p:cNvSpPr txBox="1">
            <a:spLocks noChangeArrowheads="1"/>
          </p:cNvSpPr>
          <p:nvPr/>
        </p:nvSpPr>
        <p:spPr bwMode="auto">
          <a:xfrm>
            <a:off x="20052" y="1219200"/>
            <a:ext cx="9123947" cy="453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sz="2400" i="1" dirty="0" smtClean="0">
                <a:latin typeface="+mn-lt"/>
              </a:rPr>
              <a:t>Peer </a:t>
            </a:r>
            <a:r>
              <a:rPr lang="en-US" altLang="en-US" sz="2400" i="1" dirty="0">
                <a:latin typeface="+mn-lt"/>
              </a:rPr>
              <a:t>Influence </a:t>
            </a:r>
            <a:r>
              <a:rPr lang="en-US" altLang="en-US" sz="2400" dirty="0">
                <a:latin typeface="+mn-lt"/>
              </a:rPr>
              <a:t>based measures (Friedkin and others).  Based on the assumed network autocorrelation model of peer </a:t>
            </a:r>
            <a:r>
              <a:rPr lang="en-US" altLang="en-US" sz="2400" dirty="0" smtClean="0">
                <a:latin typeface="+mn-lt"/>
              </a:rPr>
              <a:t>influence; variant </a:t>
            </a:r>
            <a:r>
              <a:rPr lang="en-US" altLang="en-US" sz="2400" dirty="0">
                <a:latin typeface="+mn-lt"/>
              </a:rPr>
              <a:t>of the eigenvector centrality </a:t>
            </a:r>
            <a:r>
              <a:rPr lang="en-US" altLang="en-US" sz="2400" dirty="0" smtClean="0">
                <a:latin typeface="+mn-lt"/>
              </a:rPr>
              <a:t>measures</a:t>
            </a:r>
          </a:p>
          <a:p>
            <a:pPr marL="457200" lvl="1" indent="-274320">
              <a:spcBef>
                <a:spcPct val="0"/>
              </a:spcBef>
              <a:spcAft>
                <a:spcPts val="600"/>
              </a:spcAft>
              <a:buFontTx/>
              <a:buChar char="•"/>
            </a:pPr>
            <a:endParaRPr lang="en-US" altLang="en-US" sz="2400" dirty="0" smtClean="0">
              <a:latin typeface="+mn-lt"/>
            </a:endParaRPr>
          </a:p>
          <a:p>
            <a:pPr marL="457200" lvl="1" indent="-274320">
              <a:spcBef>
                <a:spcPct val="0"/>
              </a:spcBef>
              <a:spcAft>
                <a:spcPts val="600"/>
              </a:spcAft>
              <a:buFontTx/>
              <a:buChar char="•"/>
            </a:pPr>
            <a:r>
              <a:rPr lang="en-US" altLang="en-US" sz="2400" i="1" dirty="0" smtClean="0">
                <a:latin typeface="+mn-lt"/>
              </a:rPr>
              <a:t>Fragmentation </a:t>
            </a:r>
            <a:r>
              <a:rPr lang="en-US" altLang="en-US" sz="2400" i="1" dirty="0">
                <a:latin typeface="+mn-lt"/>
              </a:rPr>
              <a:t>centrality </a:t>
            </a:r>
            <a:r>
              <a:rPr lang="en-US" altLang="en-US" sz="2400" dirty="0" smtClean="0">
                <a:latin typeface="+mn-lt"/>
              </a:rPr>
              <a:t>– </a:t>
            </a:r>
            <a:r>
              <a:rPr lang="en-US" altLang="en-US" sz="2400" dirty="0" err="1" smtClean="0">
                <a:latin typeface="+mn-lt"/>
              </a:rPr>
              <a:t>Borgatti’s</a:t>
            </a:r>
            <a:r>
              <a:rPr lang="en-US" altLang="en-US" sz="2400" dirty="0" smtClean="0">
                <a:latin typeface="+mn-lt"/>
              </a:rPr>
              <a:t> </a:t>
            </a:r>
            <a:r>
              <a:rPr lang="en-US" altLang="en-US" sz="2400" dirty="0">
                <a:latin typeface="+mn-lt"/>
              </a:rPr>
              <a:t>Key </a:t>
            </a:r>
            <a:r>
              <a:rPr lang="en-US" altLang="en-US" sz="2400" dirty="0" smtClean="0">
                <a:latin typeface="+mn-lt"/>
              </a:rPr>
              <a:t>Player - nodes </a:t>
            </a:r>
            <a:r>
              <a:rPr lang="en-US" altLang="en-US" sz="2400" dirty="0">
                <a:latin typeface="+mn-lt"/>
              </a:rPr>
              <a:t>are central if they can easily break up a </a:t>
            </a:r>
            <a:r>
              <a:rPr lang="en-US" altLang="en-US" sz="2400" dirty="0" smtClean="0">
                <a:latin typeface="+mn-lt"/>
              </a:rPr>
              <a:t>network</a:t>
            </a:r>
          </a:p>
          <a:p>
            <a:pPr marL="457200" lvl="1" indent="-274320">
              <a:spcBef>
                <a:spcPct val="0"/>
              </a:spcBef>
              <a:spcAft>
                <a:spcPts val="600"/>
              </a:spcAft>
              <a:buFontTx/>
              <a:buChar char="•"/>
            </a:pPr>
            <a:endParaRPr lang="en-US" altLang="en-US" sz="2400" dirty="0" smtClean="0">
              <a:latin typeface="+mn-lt"/>
            </a:endParaRPr>
          </a:p>
          <a:p>
            <a:pPr marL="457200" lvl="1" indent="-274320">
              <a:spcBef>
                <a:spcPct val="0"/>
              </a:spcBef>
              <a:spcAft>
                <a:spcPts val="600"/>
              </a:spcAft>
              <a:buFontTx/>
              <a:buChar char="•"/>
            </a:pPr>
            <a:r>
              <a:rPr lang="en-US" altLang="en-US" sz="2400" i="1" dirty="0" smtClean="0">
                <a:latin typeface="+mn-lt"/>
              </a:rPr>
              <a:t>Removal </a:t>
            </a:r>
            <a:r>
              <a:rPr lang="en-US" altLang="en-US" sz="2400" i="1" dirty="0">
                <a:latin typeface="+mn-lt"/>
              </a:rPr>
              <a:t>Centrality</a:t>
            </a:r>
            <a:r>
              <a:rPr lang="en-US" altLang="en-US" sz="2400" dirty="0">
                <a:latin typeface="+mn-lt"/>
              </a:rPr>
              <a:t> – effect on the rest of the (graph for any given statistic) with the removal of a given </a:t>
            </a:r>
            <a:r>
              <a:rPr lang="en-US" altLang="en-US" sz="2400" dirty="0" smtClean="0">
                <a:latin typeface="+mn-lt"/>
              </a:rPr>
              <a:t>node; system-contribution </a:t>
            </a:r>
            <a:r>
              <a:rPr lang="en-US" altLang="en-US" sz="2400" dirty="0">
                <a:latin typeface="+mn-lt"/>
              </a:rPr>
              <a:t>of a particular </a:t>
            </a:r>
            <a:r>
              <a:rPr lang="en-US" altLang="en-US" sz="2400" dirty="0" smtClean="0">
                <a:latin typeface="+mn-lt"/>
              </a:rPr>
              <a:t>actor</a:t>
            </a:r>
          </a:p>
          <a:p>
            <a:pPr marL="182880" lvl="1" indent="0">
              <a:spcBef>
                <a:spcPct val="0"/>
              </a:spcBef>
              <a:spcAft>
                <a:spcPts val="600"/>
              </a:spcAft>
              <a:buNone/>
            </a:pPr>
            <a:endParaRPr lang="en-US" altLang="en-US" sz="2400" dirty="0" smtClean="0">
              <a:latin typeface="+mn-lt"/>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381964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18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Many More Measures</a:t>
            </a:r>
            <a:endParaRPr lang="en-US" sz="3200" dirty="0"/>
          </a:p>
        </p:txBody>
      </p:sp>
      <p:sp>
        <p:nvSpPr>
          <p:cNvPr id="3" name="Text Box 2"/>
          <p:cNvSpPr txBox="1">
            <a:spLocks noChangeArrowheads="1"/>
          </p:cNvSpPr>
          <p:nvPr/>
        </p:nvSpPr>
        <p:spPr bwMode="auto">
          <a:xfrm>
            <a:off x="20052" y="1219200"/>
            <a:ext cx="9123947"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sz="2400" i="1" dirty="0" smtClean="0">
                <a:latin typeface="+mn-lt"/>
              </a:rPr>
              <a:t>Peer </a:t>
            </a:r>
            <a:r>
              <a:rPr lang="en-US" altLang="en-US" sz="2400" i="1" dirty="0">
                <a:latin typeface="+mn-lt"/>
              </a:rPr>
              <a:t>Influence </a:t>
            </a:r>
            <a:r>
              <a:rPr lang="en-US" altLang="en-US" sz="2400" dirty="0">
                <a:latin typeface="+mn-lt"/>
              </a:rPr>
              <a:t>based measures </a:t>
            </a:r>
            <a:endParaRPr lang="en-US" altLang="en-US" sz="2400" dirty="0" smtClean="0">
              <a:latin typeface="+mn-lt"/>
            </a:endParaRPr>
          </a:p>
          <a:p>
            <a:pPr marL="457200" lvl="1" indent="-274320">
              <a:spcBef>
                <a:spcPct val="0"/>
              </a:spcBef>
              <a:spcAft>
                <a:spcPts val="600"/>
              </a:spcAft>
              <a:buFontTx/>
              <a:buChar char="•"/>
            </a:pPr>
            <a:r>
              <a:rPr lang="en-US" altLang="en-US" sz="2400" i="1" dirty="0" smtClean="0">
                <a:latin typeface="+mn-lt"/>
              </a:rPr>
              <a:t>Fragmentation </a:t>
            </a:r>
            <a:r>
              <a:rPr lang="en-US" altLang="en-US" sz="2400" i="1" dirty="0">
                <a:latin typeface="+mn-lt"/>
              </a:rPr>
              <a:t>centrality </a:t>
            </a:r>
            <a:endParaRPr lang="en-US" altLang="en-US" sz="2400" i="1" dirty="0" smtClean="0">
              <a:latin typeface="+mn-lt"/>
            </a:endParaRPr>
          </a:p>
          <a:p>
            <a:pPr marL="457200" lvl="1" indent="-274320">
              <a:spcBef>
                <a:spcPct val="0"/>
              </a:spcBef>
              <a:spcAft>
                <a:spcPts val="600"/>
              </a:spcAft>
              <a:buFontTx/>
              <a:buChar char="•"/>
            </a:pPr>
            <a:r>
              <a:rPr lang="en-US" altLang="en-US" sz="2400" i="1" dirty="0" smtClean="0">
                <a:latin typeface="+mn-lt"/>
              </a:rPr>
              <a:t>Removal Centrality</a:t>
            </a:r>
          </a:p>
          <a:p>
            <a:pPr marL="457200" lvl="1" indent="-274320">
              <a:spcBef>
                <a:spcPct val="0"/>
              </a:spcBef>
              <a:spcAft>
                <a:spcPts val="600"/>
              </a:spcAft>
              <a:buFontTx/>
              <a:buChar char="•"/>
            </a:pPr>
            <a:endParaRPr lang="en-US" altLang="en-US" sz="2400" dirty="0" smtClean="0">
              <a:latin typeface="+mn-lt"/>
            </a:endParaRPr>
          </a:p>
          <a:p>
            <a:pPr marL="457200" lvl="1" indent="-274320">
              <a:spcBef>
                <a:spcPct val="0"/>
              </a:spcBef>
              <a:spcAft>
                <a:spcPts val="600"/>
              </a:spcAft>
              <a:buFontTx/>
              <a:buChar char="•"/>
            </a:pPr>
            <a:r>
              <a:rPr lang="en-US" sz="2400" dirty="0" smtClean="0">
                <a:latin typeface="+mn-lt"/>
              </a:rPr>
              <a:t>Multiple measures in analysis</a:t>
            </a:r>
          </a:p>
          <a:p>
            <a:pPr marL="857250" lvl="2" indent="-274320">
              <a:spcBef>
                <a:spcPct val="0"/>
              </a:spcBef>
              <a:spcAft>
                <a:spcPts val="600"/>
              </a:spcAft>
            </a:pPr>
            <a:r>
              <a:rPr lang="en-US" altLang="en-US" sz="2000" i="1" dirty="0" err="1" smtClean="0">
                <a:latin typeface="+mn-lt"/>
              </a:rPr>
              <a:t>Ennett</a:t>
            </a:r>
            <a:r>
              <a:rPr lang="en-US" altLang="en-US" sz="2000" i="1" dirty="0" smtClean="0">
                <a:latin typeface="+mn-lt"/>
              </a:rPr>
              <a:t> </a:t>
            </a:r>
            <a:r>
              <a:rPr lang="en-US" altLang="en-US" sz="2000" i="1" dirty="0">
                <a:latin typeface="+mn-lt"/>
              </a:rPr>
              <a:t>et al. 2006: higher betweenness, indegree, reach, Bonacich Power </a:t>
            </a:r>
            <a:r>
              <a:rPr lang="en-US" altLang="en-US" sz="2000" i="1" dirty="0" smtClean="0">
                <a:latin typeface="+mn-lt"/>
              </a:rPr>
              <a:t>significantly associated </a:t>
            </a:r>
            <a:r>
              <a:rPr lang="en-US" altLang="en-US" sz="2000" i="1" dirty="0">
                <a:latin typeface="+mn-lt"/>
              </a:rPr>
              <a:t>with higher alcohol use for 15 </a:t>
            </a:r>
            <a:r>
              <a:rPr lang="en-US" altLang="en-US" sz="2000" i="1" dirty="0" smtClean="0">
                <a:latin typeface="+mn-lt"/>
              </a:rPr>
              <a:t>year olds</a:t>
            </a:r>
          </a:p>
          <a:p>
            <a:pPr marL="857250" lvl="2" indent="-274320">
              <a:spcBef>
                <a:spcPct val="0"/>
              </a:spcBef>
              <a:spcAft>
                <a:spcPts val="600"/>
              </a:spcAft>
              <a:buNone/>
            </a:pPr>
            <a:endParaRPr lang="en-US" altLang="en-US" sz="2000" i="1" dirty="0" smtClean="0">
              <a:latin typeface="+mn-lt"/>
              <a:ea typeface="SimSun-ExtB" panose="02010609060101010101" pitchFamily="49" charset="-122"/>
            </a:endParaRPr>
          </a:p>
          <a:p>
            <a:pPr marL="857250" lvl="2" indent="-274320">
              <a:spcBef>
                <a:spcPct val="0"/>
              </a:spcBef>
              <a:spcAft>
                <a:spcPts val="600"/>
              </a:spcAft>
              <a:buNone/>
            </a:pPr>
            <a:r>
              <a:rPr lang="en-US" altLang="en-US" sz="2000" b="1" i="1" dirty="0" smtClean="0">
                <a:latin typeface="+mn-lt"/>
                <a:ea typeface="SimSun-ExtB" panose="02010609060101010101" pitchFamily="49" charset="-122"/>
              </a:rPr>
              <a:t>But…</a:t>
            </a:r>
            <a:r>
              <a:rPr lang="en-US" sz="2000" dirty="0" smtClean="0">
                <a:solidFill>
                  <a:prstClr val="black"/>
                </a:solidFill>
                <a:latin typeface="Arial"/>
              </a:rPr>
              <a:t>Multicollinearity (don’t forget theory!)</a:t>
            </a:r>
            <a:endParaRPr lang="en-US" sz="2000" dirty="0">
              <a:solidFill>
                <a:prstClr val="black"/>
              </a:solidFill>
              <a:latin typeface="Arial"/>
            </a:endParaRPr>
          </a:p>
          <a:p>
            <a:pPr marL="857250" lvl="2" indent="-274320">
              <a:spcBef>
                <a:spcPct val="0"/>
              </a:spcBef>
              <a:spcAft>
                <a:spcPts val="600"/>
              </a:spcAft>
            </a:pPr>
            <a:endParaRPr lang="en-US" altLang="en-US" sz="2000" dirty="0">
              <a:latin typeface="+mn-lt"/>
              <a:ea typeface="SimSun-ExtB" panose="02010609060101010101" pitchFamily="49" charset="-122"/>
            </a:endParaRPr>
          </a:p>
        </p:txBody>
      </p:sp>
      <p:sp>
        <p:nvSpPr>
          <p:cNvPr id="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G_634722689789_BAR"/>
          <p:cNvSpPr/>
          <p:nvPr/>
        </p:nvSpPr>
        <p:spPr>
          <a:xfrm>
            <a:off x="0" y="0"/>
            <a:ext cx="393539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88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0053" y="1219200"/>
            <a:ext cx="8915400" cy="423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dirty="0" smtClean="0">
                <a:latin typeface="+mn-lt"/>
              </a:rPr>
              <a:t>Rather than considering important individual actors, describing characteristics of the overall network</a:t>
            </a:r>
          </a:p>
          <a:p>
            <a:pPr marL="1200150" lvl="1" indent="-274320">
              <a:spcBef>
                <a:spcPct val="0"/>
              </a:spcBef>
              <a:spcAft>
                <a:spcPts val="600"/>
              </a:spcAft>
            </a:pPr>
            <a:r>
              <a:rPr lang="en-US" altLang="en-US" sz="2400" i="1" dirty="0" smtClean="0">
                <a:latin typeface="+mn-lt"/>
              </a:rPr>
              <a:t>To what extent are the links or is the ‘power’ of a network concentrated in a few nodes, versus spread throughout the network?</a:t>
            </a:r>
          </a:p>
          <a:p>
            <a:pPr marL="457200" indent="-274320">
              <a:spcBef>
                <a:spcPct val="0"/>
              </a:spcBef>
              <a:spcAft>
                <a:spcPts val="600"/>
              </a:spcAft>
            </a:pPr>
            <a:endParaRPr lang="en-US" altLang="en-US" dirty="0" smtClean="0">
              <a:latin typeface="+mn-lt"/>
            </a:endParaRPr>
          </a:p>
          <a:p>
            <a:pPr marL="1200150" lvl="1" indent="-274320">
              <a:spcBef>
                <a:spcPct val="0"/>
              </a:spcBef>
              <a:spcAft>
                <a:spcPts val="600"/>
              </a:spcAft>
            </a:pPr>
            <a:r>
              <a:rPr lang="en-US" altLang="en-US" dirty="0" smtClean="0">
                <a:latin typeface="+mn-lt"/>
              </a:rPr>
              <a:t>Degree Distributions</a:t>
            </a:r>
          </a:p>
          <a:p>
            <a:pPr marL="1200150" lvl="1" indent="-274320">
              <a:spcBef>
                <a:spcPct val="0"/>
              </a:spcBef>
              <a:spcAft>
                <a:spcPts val="600"/>
              </a:spcAft>
            </a:pPr>
            <a:r>
              <a:rPr lang="en-US" altLang="en-US" dirty="0" smtClean="0">
                <a:latin typeface="+mn-lt"/>
              </a:rPr>
              <a:t>Centralization</a:t>
            </a:r>
          </a:p>
          <a:p>
            <a:pPr marL="1200150" lvl="1" indent="-274320">
              <a:spcBef>
                <a:spcPct val="0"/>
              </a:spcBef>
              <a:spcAft>
                <a:spcPts val="600"/>
              </a:spcAft>
            </a:pPr>
            <a:r>
              <a:rPr lang="en-US" altLang="en-US" dirty="0" smtClean="0">
                <a:latin typeface="+mn-lt"/>
              </a:rPr>
              <a:t>Density</a:t>
            </a:r>
            <a:endParaRPr lang="en-US" altLang="en-US" sz="2800" baseline="0" dirty="0">
              <a:latin typeface="+mn-lt"/>
            </a:endParaRPr>
          </a:p>
        </p:txBody>
      </p:sp>
      <p:sp>
        <p:nvSpPr>
          <p:cNvPr id="7" name="Title 1"/>
          <p:cNvSpPr txBox="1">
            <a:spLocks/>
          </p:cNvSpPr>
          <p:nvPr/>
        </p:nvSpPr>
        <p:spPr>
          <a:xfrm>
            <a:off x="14038"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 in the Network</a:t>
            </a:r>
            <a:endParaRPr lang="en-US" sz="3200" dirty="0"/>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405113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417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038"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Whole Network Centrality</a:t>
            </a:r>
            <a:endParaRPr lang="en-US" sz="3200" dirty="0"/>
          </a:p>
        </p:txBody>
      </p:sp>
      <p:sp>
        <p:nvSpPr>
          <p:cNvPr id="3" name="Text Box 2"/>
          <p:cNvSpPr txBox="1">
            <a:spLocks noChangeArrowheads="1"/>
          </p:cNvSpPr>
          <p:nvPr/>
        </p:nvSpPr>
        <p:spPr bwMode="auto">
          <a:xfrm>
            <a:off x="14037" y="1219200"/>
            <a:ext cx="912394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b="1" baseline="0" dirty="0" smtClean="0">
                <a:latin typeface="+mn-lt"/>
              </a:rPr>
              <a:t>Degree</a:t>
            </a:r>
            <a:r>
              <a:rPr lang="en-US" altLang="en-US" sz="2800" b="1" dirty="0" smtClean="0">
                <a:latin typeface="+mn-lt"/>
              </a:rPr>
              <a:t> Distribution </a:t>
            </a:r>
            <a:r>
              <a:rPr lang="en-US" altLang="en-US" sz="2800" dirty="0" smtClean="0">
                <a:latin typeface="+mn-lt"/>
              </a:rPr>
              <a:t>– frequency distribution of degree values of actors</a:t>
            </a:r>
          </a:p>
          <a:p>
            <a:pPr marL="457200" indent="-274320">
              <a:spcBef>
                <a:spcPct val="0"/>
              </a:spcBef>
            </a:pPr>
            <a:endParaRPr lang="en-US" altLang="en-US" sz="2800" dirty="0" smtClean="0">
              <a:latin typeface="+mn-lt"/>
            </a:endParaRPr>
          </a:p>
          <a:p>
            <a:pPr marL="1200150" lvl="1" indent="-274320">
              <a:spcBef>
                <a:spcPct val="0"/>
              </a:spcBef>
            </a:pPr>
            <a:r>
              <a:rPr lang="en-US" altLang="en-US" dirty="0" smtClean="0">
                <a:solidFill>
                  <a:prstClr val="black"/>
                </a:solidFill>
                <a:latin typeface="Arial"/>
              </a:rPr>
              <a:t>A </a:t>
            </a:r>
            <a:r>
              <a:rPr lang="en-US" altLang="en-US" dirty="0">
                <a:solidFill>
                  <a:prstClr val="black"/>
                </a:solidFill>
                <a:latin typeface="Arial"/>
              </a:rPr>
              <a:t>simple random graph will have a Poisson degree distribution, so variation from that suggest non-random </a:t>
            </a:r>
            <a:r>
              <a:rPr lang="en-US" altLang="en-US" dirty="0" smtClean="0">
                <a:solidFill>
                  <a:prstClr val="black"/>
                </a:solidFill>
                <a:latin typeface="Arial"/>
              </a:rPr>
              <a:t>processes</a:t>
            </a:r>
            <a:endParaRPr lang="en-US" altLang="en-US" dirty="0" smtClean="0">
              <a:solidFill>
                <a:prstClr val="black"/>
              </a:solidFill>
              <a:latin typeface="Arial"/>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416688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2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accent3"/>
                </a:solidFill>
              </a:rPr>
              <a:t>Centrality</a:t>
            </a:r>
          </a:p>
          <a:p>
            <a:pPr lvl="1"/>
            <a:r>
              <a:rPr lang="en-US" sz="2800" dirty="0" smtClean="0"/>
              <a:t>Individual nodes</a:t>
            </a:r>
          </a:p>
          <a:p>
            <a:pPr lvl="1"/>
            <a:r>
              <a:rPr lang="en-US" sz="2800" dirty="0" smtClean="0"/>
              <a:t>Centralization: Whole Networks</a:t>
            </a:r>
          </a:p>
          <a:p>
            <a:pPr lvl="1"/>
            <a:r>
              <a:rPr lang="en-US" sz="2800" dirty="0" smtClean="0"/>
              <a:t>Structural Holes</a:t>
            </a:r>
          </a:p>
          <a:p>
            <a:r>
              <a:rPr lang="en-US" sz="3200" dirty="0" smtClean="0"/>
              <a:t>Connectivity &amp; Cohesion</a:t>
            </a:r>
          </a:p>
          <a:p>
            <a:r>
              <a:rPr lang="en-US" sz="3200" dirty="0" smtClean="0"/>
              <a:t>Roles</a:t>
            </a: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34724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4969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252"/>
          <a:stretch/>
        </p:blipFill>
        <p:spPr>
          <a:xfrm>
            <a:off x="-32084" y="2590800"/>
            <a:ext cx="6842787" cy="42672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2636" t="6542" r="28793" b="20137"/>
          <a:stretch/>
        </p:blipFill>
        <p:spPr>
          <a:xfrm>
            <a:off x="5334000" y="940135"/>
            <a:ext cx="3757863" cy="4265200"/>
          </a:xfrm>
          <a:prstGeom prst="rect">
            <a:avLst/>
          </a:prstGeom>
        </p:spPr>
      </p:pic>
      <p:sp>
        <p:nvSpPr>
          <p:cNvPr id="2" name="Text Box 2"/>
          <p:cNvSpPr txBox="1">
            <a:spLocks noChangeArrowheads="1"/>
          </p:cNvSpPr>
          <p:nvPr/>
        </p:nvSpPr>
        <p:spPr bwMode="auto">
          <a:xfrm>
            <a:off x="-32084" y="940135"/>
            <a:ext cx="9123947"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baseline="0" dirty="0" smtClean="0">
                <a:latin typeface="+mn-lt"/>
              </a:rPr>
              <a:t>Degree</a:t>
            </a:r>
            <a:r>
              <a:rPr lang="en-US" altLang="en-US" dirty="0" smtClean="0">
                <a:latin typeface="+mn-lt"/>
              </a:rPr>
              <a:t> Distribution – frequency distribution of degree values of actors</a:t>
            </a:r>
          </a:p>
          <a:p>
            <a:pPr marL="457200" indent="-274320">
              <a:spcBef>
                <a:spcPct val="0"/>
              </a:spcBef>
            </a:pPr>
            <a:endParaRPr lang="en-US" altLang="en-US" sz="2800" baseline="0" dirty="0">
              <a:latin typeface="+mn-lt"/>
            </a:endParaRPr>
          </a:p>
        </p:txBody>
      </p:sp>
      <p:sp>
        <p:nvSpPr>
          <p:cNvPr id="4"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Whole Network Centrality</a:t>
            </a:r>
          </a:p>
        </p:txBody>
      </p:sp>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428263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491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l="20007" t="16748" r="2634" b="10475"/>
          <a:stretch>
            <a:fillRect/>
          </a:stretch>
        </p:blipFill>
        <p:spPr bwMode="auto">
          <a:xfrm>
            <a:off x="-32084" y="1669828"/>
            <a:ext cx="7652083" cy="518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Whole Network Centrality</a:t>
            </a:r>
          </a:p>
        </p:txBody>
      </p:sp>
      <p:sp>
        <p:nvSpPr>
          <p:cNvPr id="3" name="Text Box 2"/>
          <p:cNvSpPr txBox="1">
            <a:spLocks noChangeArrowheads="1"/>
          </p:cNvSpPr>
          <p:nvPr/>
        </p:nvSpPr>
        <p:spPr bwMode="auto">
          <a:xfrm>
            <a:off x="-32084" y="940135"/>
            <a:ext cx="91239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baseline="0" dirty="0" smtClean="0">
                <a:latin typeface="+mn-lt"/>
              </a:rPr>
              <a:t>Typical </a:t>
            </a:r>
            <a:r>
              <a:rPr lang="en-US" altLang="en-US" i="1" baseline="0" dirty="0" smtClean="0">
                <a:latin typeface="+mn-lt"/>
              </a:rPr>
              <a:t>social</a:t>
            </a:r>
            <a:r>
              <a:rPr lang="en-US" altLang="en-US" dirty="0" smtClean="0">
                <a:latin typeface="+mn-lt"/>
              </a:rPr>
              <a:t> network degree distribution</a:t>
            </a:r>
            <a:endParaRPr lang="en-US" altLang="en-US" dirty="0" smtClean="0">
              <a:latin typeface="+mn-lt"/>
            </a:endParaRPr>
          </a:p>
          <a:p>
            <a:pPr marL="457200" indent="-274320">
              <a:spcBef>
                <a:spcPct val="0"/>
              </a:spcBef>
            </a:pPr>
            <a:endParaRPr lang="en-US" altLang="en-US" sz="2800" baseline="0" dirty="0">
              <a:latin typeface="+mn-lt"/>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l="2594" t="16905" r="2162" b="2600"/>
          <a:stretch>
            <a:fillRect/>
          </a:stretch>
        </p:blipFill>
        <p:spPr bwMode="auto">
          <a:xfrm>
            <a:off x="5661107" y="1955798"/>
            <a:ext cx="3484030" cy="347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439838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978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10785" t="14685" r="13034"/>
          <a:stretch/>
        </p:blipFill>
        <p:spPr bwMode="auto">
          <a:xfrm>
            <a:off x="1" y="0"/>
            <a:ext cx="9144000" cy="6857999"/>
          </a:xfrm>
          <a:prstGeom prst="rect">
            <a:avLst/>
          </a:prstGeom>
          <a:ln>
            <a:noFill/>
          </a:ln>
          <a:extLst>
            <a:ext uri="{53640926-AAD7-44D8-BBD7-CCE9431645EC}">
              <a14:shadowObscured xmlns:a14="http://schemas.microsoft.com/office/drawing/2010/main"/>
            </a:ext>
          </a:extLst>
        </p:spPr>
      </p:pic>
      <p:sp>
        <p:nvSpPr>
          <p:cNvPr id="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G_634722689789_BAR"/>
          <p:cNvSpPr/>
          <p:nvPr/>
        </p:nvSpPr>
        <p:spPr>
          <a:xfrm>
            <a:off x="0" y="0"/>
            <a:ext cx="451412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13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Whole Network Centrality</a:t>
            </a:r>
          </a:p>
        </p:txBody>
      </p:sp>
      <p:sp>
        <p:nvSpPr>
          <p:cNvPr id="3" name="Text Box 2"/>
          <p:cNvSpPr txBox="1">
            <a:spLocks noChangeArrowheads="1"/>
          </p:cNvSpPr>
          <p:nvPr/>
        </p:nvSpPr>
        <p:spPr bwMode="auto">
          <a:xfrm>
            <a:off x="20053" y="964705"/>
            <a:ext cx="912394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b="1" dirty="0" smtClean="0">
                <a:latin typeface="+mn-lt"/>
              </a:rPr>
              <a:t>Centralization</a:t>
            </a:r>
            <a:r>
              <a:rPr lang="en-US" altLang="en-US" sz="2800" dirty="0" smtClean="0">
                <a:latin typeface="+mn-lt"/>
              </a:rPr>
              <a:t> – extent to which centrality is concentrated in one/few actors; dispersion of centrality in graph as a whole (Freeman centralization)</a:t>
            </a:r>
            <a:endParaRPr lang="en-US" altLang="en-US" dirty="0" smtClean="0">
              <a:latin typeface="+mn-lt"/>
            </a:endParaRPr>
          </a:p>
          <a:p>
            <a:pPr marL="457200" indent="-274320">
              <a:spcBef>
                <a:spcPct val="0"/>
              </a:spcBef>
            </a:pPr>
            <a:endParaRPr lang="en-US" altLang="en-US" sz="2800" baseline="0" dirty="0">
              <a:solidFill>
                <a:srgbClr val="FF0000"/>
              </a:solidFill>
              <a:latin typeface="+mn-l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088132374"/>
              </p:ext>
            </p:extLst>
          </p:nvPr>
        </p:nvGraphicFramePr>
        <p:xfrm>
          <a:off x="5035501" y="2362200"/>
          <a:ext cx="4088446" cy="1163824"/>
        </p:xfrm>
        <a:graphic>
          <a:graphicData uri="http://schemas.openxmlformats.org/presentationml/2006/ole">
            <mc:AlternateContent xmlns:mc="http://schemas.openxmlformats.org/markup-compatibility/2006">
              <mc:Choice xmlns:v="urn:schemas-microsoft-com:vml" Requires="v">
                <p:oleObj spid="_x0000_s7292" name="Equation" r:id="rId4" imgW="1739900" imgH="495300" progId="Equation.3">
                  <p:embed/>
                </p:oleObj>
              </mc:Choice>
              <mc:Fallback>
                <p:oleObj name="Equation" r:id="rId4" imgW="1739900" imgH="495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501" y="2362200"/>
                        <a:ext cx="4088446" cy="1163824"/>
                      </a:xfrm>
                      <a:prstGeom prst="rect">
                        <a:avLst/>
                      </a:prstGeom>
                      <a:solidFill>
                        <a:srgbClr val="FFFFFF"/>
                      </a:solidFill>
                      <a:ln>
                        <a:noFill/>
                      </a:ln>
                      <a:effectLst/>
                    </p:spPr>
                  </p:pic>
                </p:oleObj>
              </mc:Fallback>
            </mc:AlternateContent>
          </a:graphicData>
        </a:graphic>
      </p:graphicFrame>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l="33040" t="26143" r="21663" b="13374"/>
          <a:stretch>
            <a:fillRect/>
          </a:stretch>
        </p:blipFill>
        <p:spPr bwMode="auto">
          <a:xfrm>
            <a:off x="3918856" y="3549865"/>
            <a:ext cx="3167743" cy="30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l="18474" t="22603" r="49089" b="32146"/>
          <a:stretch>
            <a:fillRect/>
          </a:stretch>
        </p:blipFill>
        <p:spPr bwMode="auto">
          <a:xfrm>
            <a:off x="207962" y="3355861"/>
            <a:ext cx="3221037" cy="326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462987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2894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p:cNvPicPr>
            <a:picLocks noChangeAspect="1"/>
          </p:cNvPicPr>
          <p:nvPr/>
        </p:nvPicPr>
        <p:blipFill rotWithShape="1">
          <a:blip r:embed="rId3" cstate="print">
            <a:extLst>
              <a:ext uri="{28A0092B-C50C-407E-A947-70E740481C1C}">
                <a14:useLocalDpi xmlns:a14="http://schemas.microsoft.com/office/drawing/2010/main" val="0"/>
              </a:ext>
            </a:extLst>
          </a:blip>
          <a:srcRect l="32636" t="6542" r="28793" b="20137"/>
          <a:stretch/>
        </p:blipFill>
        <p:spPr>
          <a:xfrm>
            <a:off x="2590800" y="1691632"/>
            <a:ext cx="4507645" cy="5116208"/>
          </a:xfrm>
          <a:prstGeom prst="rect">
            <a:avLst/>
          </a:prstGeom>
        </p:spPr>
      </p:pic>
      <p:sp>
        <p:nvSpPr>
          <p:cNvPr id="3" name="Text Box 2"/>
          <p:cNvSpPr txBox="1">
            <a:spLocks noChangeArrowheads="1"/>
          </p:cNvSpPr>
          <p:nvPr/>
        </p:nvSpPr>
        <p:spPr bwMode="auto">
          <a:xfrm>
            <a:off x="20053" y="965895"/>
            <a:ext cx="8915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b="1" dirty="0">
                <a:latin typeface="+mn-lt"/>
                <a:ea typeface="SimSun-ExtB" panose="02010609060101010101" pitchFamily="49" charset="-122"/>
              </a:rPr>
              <a:t>Density</a:t>
            </a:r>
            <a:r>
              <a:rPr lang="en-US" altLang="en-US" dirty="0">
                <a:latin typeface="+mn-lt"/>
                <a:ea typeface="SimSun-ExtB" panose="02010609060101010101" pitchFamily="49" charset="-122"/>
              </a:rPr>
              <a:t> – volume of relations in network - number of ties relative to the number of possible </a:t>
            </a:r>
            <a:r>
              <a:rPr lang="en-US" altLang="en-US" dirty="0" smtClean="0">
                <a:latin typeface="+mn-lt"/>
                <a:ea typeface="SimSun-ExtB" panose="02010609060101010101" pitchFamily="49" charset="-122"/>
              </a:rPr>
              <a:t>ties</a:t>
            </a:r>
          </a:p>
          <a:p>
            <a:pPr marL="582930" lvl="2" indent="0">
              <a:spcBef>
                <a:spcPct val="0"/>
              </a:spcBef>
              <a:buNone/>
            </a:pPr>
            <a:endParaRPr lang="en-US" altLang="en-US" dirty="0" smtClean="0">
              <a:latin typeface="+mn-lt"/>
              <a:ea typeface="SimSun-ExtB" panose="02010609060101010101" pitchFamily="49" charset="-122"/>
            </a:endParaRPr>
          </a:p>
          <a:p>
            <a:pPr marL="1040130" lvl="2" indent="-457200">
              <a:spcBef>
                <a:spcPct val="0"/>
              </a:spcBef>
              <a:buFontTx/>
              <a:buChar char="-"/>
            </a:pPr>
            <a:endParaRPr lang="en-US" altLang="en-US" sz="2800" dirty="0">
              <a:latin typeface="+mn-lt"/>
              <a:ea typeface="SimSun-ExtB" panose="02010609060101010101" pitchFamily="49" charset="-122"/>
            </a:endParaRPr>
          </a:p>
        </p:txBody>
      </p:sp>
      <p:sp>
        <p:nvSpPr>
          <p:cNvPr id="6" name="Title 1"/>
          <p:cNvSpPr txBox="1">
            <a:spLocks/>
          </p:cNvSpPr>
          <p:nvPr/>
        </p:nvSpPr>
        <p:spPr>
          <a:xfrm>
            <a:off x="14038"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Whole Network Centrality</a:t>
            </a:r>
          </a:p>
        </p:txBody>
      </p:sp>
      <p:sp>
        <p:nvSpPr>
          <p:cNvPr id="171" name="TextBox 170"/>
          <p:cNvSpPr txBox="1"/>
          <p:nvPr/>
        </p:nvSpPr>
        <p:spPr>
          <a:xfrm>
            <a:off x="892791" y="4724400"/>
            <a:ext cx="1676400" cy="369332"/>
          </a:xfrm>
          <a:prstGeom prst="rect">
            <a:avLst/>
          </a:prstGeom>
          <a:noFill/>
        </p:spPr>
        <p:txBody>
          <a:bodyPr wrap="square" rtlCol="0">
            <a:spAutoFit/>
          </a:bodyPr>
          <a:lstStyle/>
          <a:p>
            <a:r>
              <a:rPr lang="en-US" dirty="0" smtClean="0"/>
              <a:t>Density = .09</a:t>
            </a:r>
            <a:endParaRPr lang="en-US" dirty="0"/>
          </a:p>
        </p:txBody>
      </p:sp>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474562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3040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0053" y="965895"/>
            <a:ext cx="8915400"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ts val="0"/>
              </a:spcBef>
              <a:spcAft>
                <a:spcPts val="600"/>
              </a:spcAft>
              <a:buFontTx/>
              <a:buChar char="•"/>
            </a:pPr>
            <a:r>
              <a:rPr lang="en-US" altLang="en-US" b="1" dirty="0">
                <a:latin typeface="+mn-lt"/>
                <a:ea typeface="SimSun-ExtB" panose="02010609060101010101" pitchFamily="49" charset="-122"/>
              </a:rPr>
              <a:t>Density</a:t>
            </a:r>
            <a:r>
              <a:rPr lang="en-US" altLang="en-US" dirty="0">
                <a:latin typeface="+mn-lt"/>
                <a:ea typeface="SimSun-ExtB" panose="02010609060101010101" pitchFamily="49" charset="-122"/>
              </a:rPr>
              <a:t> – volume of relations in network - number of ties relative to the number of possible </a:t>
            </a:r>
            <a:r>
              <a:rPr lang="en-US" altLang="en-US" dirty="0" smtClean="0">
                <a:latin typeface="+mn-lt"/>
                <a:ea typeface="SimSun-ExtB" panose="02010609060101010101" pitchFamily="49" charset="-122"/>
              </a:rPr>
              <a:t>ties</a:t>
            </a:r>
          </a:p>
          <a:p>
            <a:pPr marL="1028700" lvl="1">
              <a:spcBef>
                <a:spcPts val="0"/>
              </a:spcBef>
              <a:spcAft>
                <a:spcPts val="600"/>
              </a:spcAft>
            </a:pPr>
            <a:r>
              <a:rPr lang="en-US" sz="2400" i="1" dirty="0">
                <a:solidFill>
                  <a:prstClr val="black"/>
                </a:solidFill>
                <a:latin typeface="Arial"/>
              </a:rPr>
              <a:t>Guan &amp; </a:t>
            </a:r>
            <a:r>
              <a:rPr lang="en-US" sz="2400" i="1" dirty="0" err="1">
                <a:solidFill>
                  <a:prstClr val="black"/>
                </a:solidFill>
                <a:latin typeface="Arial"/>
              </a:rPr>
              <a:t>Kamo</a:t>
            </a:r>
            <a:r>
              <a:rPr lang="en-US" sz="2400" i="1" dirty="0">
                <a:solidFill>
                  <a:prstClr val="black"/>
                </a:solidFill>
                <a:latin typeface="Arial"/>
              </a:rPr>
              <a:t> </a:t>
            </a:r>
            <a:r>
              <a:rPr lang="en-US" sz="2400" i="1" dirty="0" smtClean="0">
                <a:solidFill>
                  <a:prstClr val="black"/>
                </a:solidFill>
                <a:latin typeface="Arial"/>
              </a:rPr>
              <a:t>2016: contagion of friends’ depression varies with density of high school network (Add Health)</a:t>
            </a:r>
            <a:endParaRPr lang="en-US" altLang="en-US" dirty="0" smtClean="0">
              <a:latin typeface="+mn-lt"/>
              <a:ea typeface="SimSun-ExtB" panose="02010609060101010101" pitchFamily="49" charset="-122"/>
            </a:endParaRPr>
          </a:p>
          <a:p>
            <a:pPr marL="1040130" lvl="2" indent="-457200">
              <a:spcBef>
                <a:spcPts val="0"/>
              </a:spcBef>
              <a:spcAft>
                <a:spcPts val="600"/>
              </a:spcAft>
              <a:buFontTx/>
              <a:buChar char="-"/>
            </a:pPr>
            <a:endParaRPr lang="en-US" altLang="en-US" sz="2800" dirty="0">
              <a:latin typeface="+mn-lt"/>
              <a:ea typeface="SimSun-ExtB" panose="02010609060101010101" pitchFamily="49" charset="-122"/>
            </a:endParaRPr>
          </a:p>
        </p:txBody>
      </p:sp>
      <p:sp>
        <p:nvSpPr>
          <p:cNvPr id="6" name="Title 1"/>
          <p:cNvSpPr txBox="1">
            <a:spLocks/>
          </p:cNvSpPr>
          <p:nvPr/>
        </p:nvSpPr>
        <p:spPr>
          <a:xfrm>
            <a:off x="14038"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Whole Network Centrality</a:t>
            </a:r>
          </a:p>
        </p:txBody>
      </p:sp>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474562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95" y="3048000"/>
            <a:ext cx="8115916" cy="3655971"/>
          </a:xfrm>
          <a:prstGeom prst="rect">
            <a:avLst/>
          </a:prstGeom>
        </p:spPr>
      </p:pic>
    </p:spTree>
    <p:extLst>
      <p:ext uri="{BB962C8B-B14F-4D97-AF65-F5344CB8AC3E}">
        <p14:creationId xmlns:p14="http://schemas.microsoft.com/office/powerpoint/2010/main" val="6920028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Describing Networks</a:t>
            </a:r>
            <a:endParaRPr lang="en-US" sz="3200" dirty="0"/>
          </a:p>
        </p:txBody>
      </p:sp>
      <p:sp>
        <p:nvSpPr>
          <p:cNvPr id="3" name="Text Box 2"/>
          <p:cNvSpPr txBox="1">
            <a:spLocks noChangeArrowheads="1"/>
          </p:cNvSpPr>
          <p:nvPr/>
        </p:nvSpPr>
        <p:spPr bwMode="auto">
          <a:xfrm>
            <a:off x="35976" y="969586"/>
            <a:ext cx="8915400"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smtClean="0">
                <a:latin typeface="+mn-lt"/>
                <a:ea typeface="SimSun-ExtB" panose="02010609060101010101" pitchFamily="49" charset="-122"/>
              </a:rPr>
              <a:t>Beyond centrality, consider structural arrangements in combination with </a:t>
            </a:r>
            <a:r>
              <a:rPr lang="en-US" altLang="en-US" dirty="0" smtClean="0">
                <a:latin typeface="+mn-lt"/>
                <a:ea typeface="SimSun-ExtB" panose="02010609060101010101" pitchFamily="49" charset="-122"/>
              </a:rPr>
              <a:t>attributes:</a:t>
            </a:r>
            <a:endParaRPr lang="en-US" altLang="en-US" dirty="0" smtClean="0">
              <a:latin typeface="+mn-lt"/>
              <a:ea typeface="SimSun-ExtB" panose="02010609060101010101" pitchFamily="49" charset="-122"/>
            </a:endParaRPr>
          </a:p>
          <a:p>
            <a:pPr marL="457200" lvl="1" indent="-274320">
              <a:spcBef>
                <a:spcPct val="0"/>
              </a:spcBef>
              <a:spcAft>
                <a:spcPts val="600"/>
              </a:spcAft>
              <a:buFontTx/>
              <a:buChar char="•"/>
            </a:pPr>
            <a:endParaRPr lang="en-US" altLang="en-US" dirty="0">
              <a:latin typeface="+mn-lt"/>
              <a:ea typeface="SimSun-ExtB" panose="02010609060101010101" pitchFamily="49" charset="-122"/>
            </a:endParaRPr>
          </a:p>
          <a:p>
            <a:pPr marL="457200" lvl="1" indent="-274320">
              <a:spcBef>
                <a:spcPct val="0"/>
              </a:spcBef>
              <a:spcAft>
                <a:spcPts val="600"/>
              </a:spcAft>
              <a:buFontTx/>
              <a:buChar char="•"/>
            </a:pPr>
            <a:r>
              <a:rPr lang="en-US" altLang="en-US" b="1" dirty="0" smtClean="0">
                <a:latin typeface="+mn-lt"/>
                <a:ea typeface="SimSun-ExtB" panose="02010609060101010101" pitchFamily="49" charset="-122"/>
              </a:rPr>
              <a:t>Similarity </a:t>
            </a:r>
            <a:r>
              <a:rPr lang="en-US" altLang="en-US" dirty="0" smtClean="0">
                <a:latin typeface="+mn-lt"/>
                <a:ea typeface="SimSun-ExtB" panose="02010609060101010101" pitchFamily="49" charset="-122"/>
              </a:rPr>
              <a:t>of attributes: typically </a:t>
            </a:r>
            <a:r>
              <a:rPr lang="en-US" altLang="en-US" b="1" dirty="0" smtClean="0">
                <a:latin typeface="+mn-lt"/>
                <a:ea typeface="SimSun-ExtB" panose="02010609060101010101" pitchFamily="49" charset="-122"/>
              </a:rPr>
              <a:t>Homophily</a:t>
            </a:r>
            <a:r>
              <a:rPr lang="en-US" altLang="en-US" dirty="0" smtClean="0">
                <a:latin typeface="+mn-lt"/>
                <a:ea typeface="SimSun-ExtB" panose="02010609060101010101" pitchFamily="49" charset="-122"/>
              </a:rPr>
              <a:t> </a:t>
            </a:r>
            <a:r>
              <a:rPr lang="en-US" altLang="en-US" dirty="0" smtClean="0">
                <a:latin typeface="+mn-lt"/>
                <a:ea typeface="SimSun-ExtB" panose="02010609060101010101" pitchFamily="49" charset="-122"/>
              </a:rPr>
              <a:t>– tendency for actors with similar attributes to be more likely to be connected</a:t>
            </a:r>
          </a:p>
          <a:p>
            <a:pPr marL="1314450" lvl="3" indent="-274320">
              <a:spcBef>
                <a:spcPct val="0"/>
              </a:spcBef>
              <a:spcAft>
                <a:spcPts val="600"/>
              </a:spcAft>
            </a:pPr>
            <a:r>
              <a:rPr lang="en-US" altLang="en-US" sz="2800" b="1" dirty="0" smtClean="0">
                <a:latin typeface="+mn-lt"/>
                <a:ea typeface="SimSun-ExtB" panose="02010609060101010101" pitchFamily="49" charset="-122"/>
              </a:rPr>
              <a:t> </a:t>
            </a:r>
            <a:r>
              <a:rPr lang="en-US" altLang="en-US" sz="2800" b="1" dirty="0" err="1" smtClean="0">
                <a:latin typeface="+mn-lt"/>
                <a:ea typeface="SimSun-ExtB" panose="02010609060101010101" pitchFamily="49" charset="-122"/>
              </a:rPr>
              <a:t>Assortativity</a:t>
            </a:r>
            <a:r>
              <a:rPr lang="en-US" altLang="en-US" sz="2800" b="1" dirty="0" smtClean="0">
                <a:latin typeface="+mn-lt"/>
                <a:ea typeface="SimSun-ExtB" panose="02010609060101010101" pitchFamily="49" charset="-122"/>
              </a:rPr>
              <a:t> </a:t>
            </a:r>
            <a:r>
              <a:rPr lang="en-US" altLang="en-US" sz="2800" dirty="0" smtClean="0">
                <a:latin typeface="+mn-lt"/>
                <a:ea typeface="SimSun-ExtB" panose="02010609060101010101" pitchFamily="49" charset="-122"/>
              </a:rPr>
              <a:t>- assortative/</a:t>
            </a:r>
            <a:r>
              <a:rPr lang="en-US" altLang="en-US" sz="2800" dirty="0" err="1" smtClean="0">
                <a:latin typeface="+mn-lt"/>
                <a:ea typeface="SimSun-ExtB" panose="02010609060101010101" pitchFamily="49" charset="-122"/>
              </a:rPr>
              <a:t>disassortative</a:t>
            </a:r>
            <a:r>
              <a:rPr lang="en-US" altLang="en-US" sz="2800" dirty="0" smtClean="0">
                <a:latin typeface="+mn-lt"/>
                <a:ea typeface="SimSun-ExtB" panose="02010609060101010101" pitchFamily="49" charset="-122"/>
              </a:rPr>
              <a:t> </a:t>
            </a:r>
            <a:r>
              <a:rPr lang="en-US" altLang="en-US" sz="2800" dirty="0">
                <a:latin typeface="+mn-lt"/>
                <a:ea typeface="SimSun-ExtB" panose="02010609060101010101" pitchFamily="49" charset="-122"/>
              </a:rPr>
              <a:t>mixing</a:t>
            </a:r>
          </a:p>
          <a:p>
            <a:pPr marL="1840230" lvl="4" indent="-342900">
              <a:spcBef>
                <a:spcPct val="0"/>
              </a:spcBef>
              <a:spcAft>
                <a:spcPts val="600"/>
              </a:spcAft>
              <a:buFont typeface="Arial" panose="020B0604020202020204" pitchFamily="34" charset="0"/>
              <a:buChar char="•"/>
            </a:pPr>
            <a:r>
              <a:rPr lang="en-US" altLang="en-US" sz="2400" dirty="0" smtClean="0">
                <a:latin typeface="+mn-lt"/>
                <a:ea typeface="SimSun-ExtB" panose="02010609060101010101" pitchFamily="49" charset="-122"/>
              </a:rPr>
              <a:t>Individual attributes: gender, same firm</a:t>
            </a:r>
          </a:p>
          <a:p>
            <a:pPr marL="1840230" lvl="4" indent="-342900">
              <a:spcBef>
                <a:spcPct val="0"/>
              </a:spcBef>
              <a:spcAft>
                <a:spcPts val="600"/>
              </a:spcAft>
              <a:buFont typeface="Arial" panose="020B0604020202020204" pitchFamily="34" charset="0"/>
              <a:buChar char="•"/>
            </a:pPr>
            <a:r>
              <a:rPr lang="en-US" altLang="en-US" sz="2400" dirty="0" smtClean="0">
                <a:latin typeface="+mn-lt"/>
                <a:ea typeface="SimSun-ExtB" panose="02010609060101010101" pitchFamily="49" charset="-122"/>
              </a:rPr>
              <a:t>Structural attributes: same degree</a:t>
            </a:r>
          </a:p>
          <a:p>
            <a:pPr marL="1314450" lvl="3" indent="-274320">
              <a:spcBef>
                <a:spcPct val="0"/>
              </a:spcBef>
              <a:spcAft>
                <a:spcPts val="600"/>
              </a:spcAft>
            </a:pPr>
            <a:r>
              <a:rPr lang="en-US" altLang="en-US" sz="2800" dirty="0" smtClean="0">
                <a:latin typeface="+mn-lt"/>
                <a:ea typeface="SimSun-ExtB" panose="02010609060101010101" pitchFamily="49" charset="-122"/>
              </a:rPr>
              <a:t>Descriptive, not distinguishing selection/influence</a:t>
            </a:r>
            <a:endParaRPr lang="en-US" altLang="en-US"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497711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43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Homophily &amp; </a:t>
            </a:r>
            <a:r>
              <a:rPr lang="en-US" sz="3200" dirty="0" err="1" smtClean="0"/>
              <a:t>Assortativity</a:t>
            </a:r>
            <a:endParaRPr lang="en-US" sz="32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172" t="6542" r="27931" b="8275"/>
          <a:stretch/>
        </p:blipFill>
        <p:spPr>
          <a:xfrm>
            <a:off x="2070710" y="1066799"/>
            <a:ext cx="4669701" cy="5668977"/>
          </a:xfrm>
          <a:prstGeom prst="rect">
            <a:avLst/>
          </a:prstGeom>
        </p:spPr>
      </p:pic>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09286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906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Connecting Measures to Mechanisms: Structural Holes</a:t>
            </a:r>
            <a:endParaRPr lang="en-US" sz="2800" dirty="0"/>
          </a:p>
        </p:txBody>
      </p:sp>
      <p:sp>
        <p:nvSpPr>
          <p:cNvPr id="3" name="Text Box 2"/>
          <p:cNvSpPr txBox="1">
            <a:spLocks noChangeArrowheads="1"/>
          </p:cNvSpPr>
          <p:nvPr/>
        </p:nvSpPr>
        <p:spPr bwMode="auto">
          <a:xfrm>
            <a:off x="20052" y="1219200"/>
            <a:ext cx="912394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b="1" dirty="0" smtClean="0">
                <a:latin typeface="+mn-lt"/>
                <a:ea typeface="SimSun-ExtB" panose="02010609060101010101" pitchFamily="49" charset="-122"/>
              </a:rPr>
              <a:t>Structural holes</a:t>
            </a:r>
            <a:r>
              <a:rPr lang="en-US" altLang="en-US" dirty="0" smtClean="0">
                <a:latin typeface="+mn-lt"/>
                <a:ea typeface="SimSun-ExtB" panose="02010609060101010101" pitchFamily="49" charset="-122"/>
              </a:rPr>
              <a:t>: absence of ties between alters</a:t>
            </a:r>
            <a:endParaRPr lang="en-US" altLang="en-US" b="1" dirty="0" smtClean="0">
              <a:latin typeface="+mn-lt"/>
              <a:ea typeface="SimSun-ExtB" panose="02010609060101010101" pitchFamily="49" charset="-122"/>
            </a:endParaRPr>
          </a:p>
          <a:p>
            <a:pPr marL="457200" lvl="1" indent="-274320">
              <a:spcBef>
                <a:spcPct val="0"/>
              </a:spcBef>
              <a:buFontTx/>
              <a:buChar char="•"/>
            </a:pPr>
            <a:endParaRPr lang="en-US" altLang="en-US" dirty="0" smtClean="0">
              <a:latin typeface="+mn-lt"/>
              <a:ea typeface="SimSun-ExtB" panose="02010609060101010101" pitchFamily="49" charset="-122"/>
            </a:endParaRPr>
          </a:p>
          <a:p>
            <a:pPr marL="457200" lvl="1" indent="-274320">
              <a:spcBef>
                <a:spcPct val="0"/>
              </a:spcBef>
              <a:buFontTx/>
              <a:buChar char="•"/>
            </a:pPr>
            <a:r>
              <a:rPr lang="en-US" altLang="en-US" dirty="0" smtClean="0">
                <a:latin typeface="+mn-lt"/>
                <a:ea typeface="SimSun-ExtB" panose="02010609060101010101" pitchFamily="49" charset="-122"/>
              </a:rPr>
              <a:t>Bridging </a:t>
            </a:r>
            <a:r>
              <a:rPr lang="en-US" altLang="en-US" dirty="0">
                <a:latin typeface="+mn-lt"/>
                <a:ea typeface="SimSun-ExtB" panose="02010609060101010101" pitchFamily="49" charset="-122"/>
              </a:rPr>
              <a:t>s</a:t>
            </a:r>
            <a:r>
              <a:rPr lang="en-US" altLang="en-US" dirty="0" smtClean="0">
                <a:latin typeface="+mn-lt"/>
                <a:ea typeface="SimSun-ExtB" panose="02010609060101010101" pitchFamily="49" charset="-122"/>
              </a:rPr>
              <a:t>tructural </a:t>
            </a:r>
            <a:r>
              <a:rPr lang="en-US" altLang="en-US" dirty="0" smtClean="0">
                <a:latin typeface="+mn-lt"/>
                <a:ea typeface="SimSun-ExtB" panose="02010609060101010101" pitchFamily="49" charset="-122"/>
              </a:rPr>
              <a:t>holes: connecting people who otherwise would not be connected; social capital, access to resources</a:t>
            </a:r>
          </a:p>
          <a:p>
            <a:pPr marL="457200" lvl="1" indent="-274320">
              <a:spcBef>
                <a:spcPct val="0"/>
              </a:spcBef>
              <a:buFontTx/>
              <a:buChar char="•"/>
            </a:pPr>
            <a:endParaRPr lang="en-US" altLang="en-US" dirty="0" smtClean="0">
              <a:latin typeface="+mn-lt"/>
              <a:ea typeface="SimSun-ExtB" panose="02010609060101010101" pitchFamily="49" charset="-122"/>
            </a:endParaRPr>
          </a:p>
          <a:p>
            <a:pPr marL="857250" lvl="2" indent="-274320">
              <a:spcBef>
                <a:spcPct val="0"/>
              </a:spcBef>
            </a:pPr>
            <a:r>
              <a:rPr lang="en-US" altLang="en-US" dirty="0" smtClean="0">
                <a:latin typeface="+mn-lt"/>
                <a:ea typeface="SimSun-ExtB" panose="02010609060101010101" pitchFamily="49" charset="-122"/>
              </a:rPr>
              <a:t>Redundancy (ties that connect ego to alters already connected to) introduces constraint</a:t>
            </a:r>
          </a:p>
          <a:p>
            <a:pPr marL="857250" lvl="2" indent="-274320">
              <a:spcBef>
                <a:spcPct val="0"/>
              </a:spcBef>
            </a:pPr>
            <a:endParaRPr lang="en-US" altLang="en-US" dirty="0" smtClean="0">
              <a:latin typeface="+mn-lt"/>
              <a:ea typeface="SimSun-ExtB" panose="02010609060101010101" pitchFamily="49" charset="-122"/>
            </a:endParaRPr>
          </a:p>
          <a:p>
            <a:pPr marL="857250" lvl="2" indent="-274320">
              <a:spcBef>
                <a:spcPct val="0"/>
              </a:spcBef>
            </a:pPr>
            <a:r>
              <a:rPr lang="en-US" altLang="en-US" dirty="0" smtClean="0">
                <a:latin typeface="+mn-lt"/>
                <a:ea typeface="SimSun-ExtB" panose="02010609060101010101" pitchFamily="49" charset="-122"/>
              </a:rPr>
              <a:t>Power, brokerage by controlling info or resource by bridging structural holes </a:t>
            </a:r>
            <a:r>
              <a:rPr lang="en-US" altLang="en-US" dirty="0" smtClean="0">
                <a:latin typeface="+mn-lt"/>
                <a:ea typeface="SimSun-ExtB" panose="02010609060101010101" pitchFamily="49" charset="-122"/>
              </a:rPr>
              <a:t>(Simmel’s </a:t>
            </a:r>
            <a:r>
              <a:rPr lang="en-US" altLang="en-US" i="1" dirty="0" err="1" smtClean="0">
                <a:latin typeface="+mn-lt"/>
                <a:ea typeface="SimSun-ExtB" panose="02010609060101010101" pitchFamily="49" charset="-122"/>
              </a:rPr>
              <a:t>tertius</a:t>
            </a:r>
            <a:r>
              <a:rPr lang="en-US" altLang="en-US" i="1" dirty="0" smtClean="0">
                <a:latin typeface="+mn-lt"/>
                <a:ea typeface="SimSun-ExtB" panose="02010609060101010101" pitchFamily="49" charset="-122"/>
              </a:rPr>
              <a:t> </a:t>
            </a:r>
            <a:r>
              <a:rPr lang="en-US" altLang="en-US" i="1" dirty="0" err="1" smtClean="0">
                <a:latin typeface="+mn-lt"/>
                <a:ea typeface="SimSun-ExtB" panose="02010609060101010101" pitchFamily="49" charset="-122"/>
              </a:rPr>
              <a:t>gaudens</a:t>
            </a:r>
            <a:r>
              <a:rPr lang="en-US" altLang="en-US" i="1" dirty="0" smtClean="0">
                <a:latin typeface="+mn-lt"/>
                <a:ea typeface="SimSun-ExtB" panose="02010609060101010101" pitchFamily="49" charset="-122"/>
              </a:rPr>
              <a:t>)</a:t>
            </a:r>
            <a:endParaRPr lang="en-US" altLang="en-US" sz="2400" dirty="0">
              <a:latin typeface="+mn-lt"/>
              <a:ea typeface="SimSun-ExtB" panose="02010609060101010101" pitchFamily="49" charset="-122"/>
            </a:endParaRPr>
          </a:p>
          <a:p>
            <a:pPr marL="457200" lvl="1" indent="-274320">
              <a:spcBef>
                <a:spcPct val="0"/>
              </a:spcBef>
              <a:buFontTx/>
              <a:buChar char="•"/>
            </a:pPr>
            <a:endParaRPr lang="en-US" altLang="en-US" sz="2400" dirty="0" smtClean="0">
              <a:latin typeface="+mn-lt"/>
              <a:ea typeface="SimSun-ExtB" panose="02010609060101010101" pitchFamily="49" charset="-122"/>
            </a:endParaRPr>
          </a:p>
          <a:p>
            <a:pPr marL="182880" lvl="1" indent="0">
              <a:spcBef>
                <a:spcPct val="0"/>
              </a:spcBef>
              <a:buNone/>
            </a:pPr>
            <a:r>
              <a:rPr lang="en-US" altLang="en-US" sz="2400" dirty="0" smtClean="0">
                <a:latin typeface="+mn-lt"/>
                <a:ea typeface="SimSun-ExtB" panose="02010609060101010101" pitchFamily="49" charset="-122"/>
              </a:rPr>
              <a:t>(Burt 1992)</a:t>
            </a:r>
            <a:endParaRPr lang="en-US" altLang="en-US" sz="24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20860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3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Connecting Measures to Mechanisms: Structural Holes</a:t>
            </a:r>
            <a:endParaRPr lang="en-US" sz="2800" dirty="0"/>
          </a:p>
        </p:txBody>
      </p:sp>
      <p:sp>
        <p:nvSpPr>
          <p:cNvPr id="3" name="Text Box 2"/>
          <p:cNvSpPr txBox="1">
            <a:spLocks noChangeArrowheads="1"/>
          </p:cNvSpPr>
          <p:nvPr/>
        </p:nvSpPr>
        <p:spPr bwMode="auto">
          <a:xfrm>
            <a:off x="20052" y="1219200"/>
            <a:ext cx="9123947"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dirty="0" smtClean="0">
                <a:latin typeface="+mn-lt"/>
                <a:ea typeface="SimSun-ExtB" panose="02010609060101010101" pitchFamily="49" charset="-122"/>
              </a:rPr>
              <a:t>Bridging </a:t>
            </a:r>
            <a:r>
              <a:rPr lang="en-US" altLang="en-US" dirty="0">
                <a:latin typeface="+mn-lt"/>
                <a:ea typeface="SimSun-ExtB" panose="02010609060101010101" pitchFamily="49" charset="-122"/>
              </a:rPr>
              <a:t>s</a:t>
            </a:r>
            <a:r>
              <a:rPr lang="en-US" altLang="en-US" dirty="0" smtClean="0">
                <a:latin typeface="+mn-lt"/>
                <a:ea typeface="SimSun-ExtB" panose="02010609060101010101" pitchFamily="49" charset="-122"/>
              </a:rPr>
              <a:t>tructural holes</a:t>
            </a:r>
          </a:p>
          <a:p>
            <a:pPr marL="857250" lvl="2" indent="-274320">
              <a:spcBef>
                <a:spcPct val="0"/>
              </a:spcBef>
            </a:pPr>
            <a:r>
              <a:rPr lang="en-US" altLang="en-US" dirty="0" smtClean="0">
                <a:latin typeface="+mn-lt"/>
                <a:ea typeface="SimSun-ExtB" panose="02010609060101010101" pitchFamily="49" charset="-122"/>
              </a:rPr>
              <a:t>Redundancy &amp; constraint</a:t>
            </a:r>
            <a:endParaRPr lang="en-US" altLang="en-US" dirty="0" smtClean="0">
              <a:latin typeface="+mn-lt"/>
              <a:ea typeface="SimSun-ExtB" panose="02010609060101010101" pitchFamily="49" charset="-122"/>
            </a:endParaRPr>
          </a:p>
          <a:p>
            <a:pPr marL="857250" lvl="2" indent="-274320">
              <a:spcBef>
                <a:spcPct val="0"/>
              </a:spcBef>
            </a:pPr>
            <a:r>
              <a:rPr lang="en-US" altLang="en-US" dirty="0" smtClean="0">
                <a:latin typeface="+mn-lt"/>
                <a:ea typeface="SimSun-ExtB" panose="02010609060101010101" pitchFamily="49" charset="-122"/>
              </a:rPr>
              <a:t>Power</a:t>
            </a:r>
            <a:r>
              <a:rPr lang="en-US" altLang="en-US" dirty="0">
                <a:latin typeface="+mn-lt"/>
                <a:ea typeface="SimSun-ExtB" panose="02010609060101010101" pitchFamily="49" charset="-122"/>
              </a:rPr>
              <a:t> </a:t>
            </a:r>
            <a:r>
              <a:rPr lang="en-US" altLang="en-US" dirty="0" smtClean="0">
                <a:latin typeface="+mn-lt"/>
                <a:ea typeface="SimSun-ExtB" panose="02010609060101010101" pitchFamily="49" charset="-122"/>
              </a:rPr>
              <a:t>&amp; </a:t>
            </a:r>
            <a:r>
              <a:rPr lang="en-US" altLang="en-US" dirty="0" smtClean="0">
                <a:latin typeface="+mn-lt"/>
                <a:ea typeface="SimSun-ExtB" panose="02010609060101010101" pitchFamily="49" charset="-122"/>
              </a:rPr>
              <a:t> brokerage</a:t>
            </a:r>
          </a:p>
          <a:p>
            <a:pPr marL="857250" lvl="2" indent="-274320">
              <a:spcBef>
                <a:spcPct val="0"/>
              </a:spcBef>
            </a:pPr>
            <a:endParaRPr lang="en-US" altLang="en-US" sz="2400" dirty="0">
              <a:latin typeface="+mn-lt"/>
              <a:ea typeface="SimSun-ExtB" panose="02010609060101010101" pitchFamily="49" charset="-122"/>
            </a:endParaRPr>
          </a:p>
          <a:p>
            <a:pPr marL="640080" lvl="1" indent="-457200">
              <a:spcBef>
                <a:spcPct val="0"/>
              </a:spcBef>
              <a:spcAft>
                <a:spcPts val="600"/>
              </a:spcAft>
              <a:buFont typeface="Arial" panose="020B0604020202020204" pitchFamily="34" charset="0"/>
              <a:buChar char="•"/>
            </a:pPr>
            <a:r>
              <a:rPr lang="en-US" altLang="en-US" i="1" dirty="0">
                <a:ea typeface="SimSun-ExtB" panose="02010609060101010101" pitchFamily="49" charset="-122"/>
              </a:rPr>
              <a:t>Cornwell 2009: </a:t>
            </a:r>
            <a:r>
              <a:rPr lang="en-US" altLang="en-US" i="1" dirty="0">
                <a:ea typeface="SimSun-ExtB" panose="02010609060101010101" pitchFamily="49" charset="-122"/>
              </a:rPr>
              <a:t>S</a:t>
            </a:r>
            <a:r>
              <a:rPr lang="en-US" altLang="en-US" i="1" dirty="0" smtClean="0">
                <a:ea typeface="SimSun-ExtB" panose="02010609060101010101" pitchFamily="49" charset="-122"/>
              </a:rPr>
              <a:t>panning structural holes significantly positive associated with physical and mental health for older adults (ego-network data, NSHAP)</a:t>
            </a:r>
            <a:endParaRPr lang="en-US" altLang="en-US" sz="2400" i="1"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20860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80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 Individual Nodes</a:t>
            </a:r>
            <a:endParaRPr lang="en-US" sz="3200" dirty="0"/>
          </a:p>
        </p:txBody>
      </p:sp>
      <p:sp>
        <p:nvSpPr>
          <p:cNvPr id="3" name="Text Box 2"/>
          <p:cNvSpPr txBox="1">
            <a:spLocks noChangeArrowheads="1"/>
          </p:cNvSpPr>
          <p:nvPr/>
        </p:nvSpPr>
        <p:spPr bwMode="auto">
          <a:xfrm>
            <a:off x="228600" y="1177258"/>
            <a:ext cx="86868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None/>
            </a:pPr>
            <a:r>
              <a:rPr lang="en-US" altLang="en-US" sz="2800" dirty="0">
                <a:latin typeface="+mn-lt"/>
              </a:rPr>
              <a:t>H</a:t>
            </a:r>
            <a:r>
              <a:rPr lang="en-US" altLang="en-US" sz="2800" baseline="0" dirty="0" smtClean="0">
                <a:latin typeface="+mn-lt"/>
              </a:rPr>
              <a:t>ow can we distinguish </a:t>
            </a:r>
            <a:r>
              <a:rPr lang="en-US" altLang="en-US" sz="2800" baseline="0" dirty="0">
                <a:latin typeface="+mn-lt"/>
              </a:rPr>
              <a:t>“important” </a:t>
            </a:r>
            <a:r>
              <a:rPr lang="en-US" altLang="en-US" sz="2800" baseline="0" dirty="0" smtClean="0">
                <a:latin typeface="+mn-lt"/>
              </a:rPr>
              <a:t>actors?</a:t>
            </a:r>
          </a:p>
          <a:p>
            <a:pPr marL="457200" indent="-457200">
              <a:spcBef>
                <a:spcPct val="0"/>
              </a:spcBef>
            </a:pPr>
            <a:endParaRPr lang="en-US" altLang="en-US" sz="2800" dirty="0">
              <a:latin typeface="+mn-lt"/>
            </a:endParaRPr>
          </a:p>
          <a:p>
            <a:pPr marL="457200" indent="-274320">
              <a:spcBef>
                <a:spcPct val="0"/>
              </a:spcBef>
              <a:buFont typeface="Arial" panose="020B0604020202020204" pitchFamily="34" charset="0"/>
              <a:buChar char="•"/>
            </a:pPr>
            <a:r>
              <a:rPr lang="en-US" altLang="en-US" sz="2800" b="1" baseline="0" dirty="0" smtClean="0">
                <a:latin typeface="+mn-lt"/>
              </a:rPr>
              <a:t>Centrality</a:t>
            </a:r>
            <a:r>
              <a:rPr lang="en-US" altLang="en-US" sz="2800" b="1" dirty="0" smtClean="0">
                <a:latin typeface="+mn-lt"/>
              </a:rPr>
              <a:t>:</a:t>
            </a:r>
          </a:p>
          <a:p>
            <a:pPr marL="1200150" lvl="1" indent="-274320">
              <a:spcBef>
                <a:spcPct val="0"/>
              </a:spcBef>
              <a:buFont typeface="Arial" panose="020B0604020202020204" pitchFamily="34" charset="0"/>
              <a:buChar char="•"/>
            </a:pPr>
            <a:r>
              <a:rPr lang="en-US" altLang="en-US" dirty="0" smtClean="0">
                <a:latin typeface="+mn-lt"/>
              </a:rPr>
              <a:t>Who is at the ‘center’ of the network?</a:t>
            </a:r>
          </a:p>
          <a:p>
            <a:pPr marL="1017270" lvl="1" indent="-274320">
              <a:spcBef>
                <a:spcPct val="0"/>
              </a:spcBef>
              <a:buFont typeface="Wingdings" panose="05000000000000000000" pitchFamily="2" charset="2"/>
              <a:buChar char="§"/>
            </a:pPr>
            <a:endParaRPr lang="en-US" altLang="en-US" dirty="0" smtClean="0">
              <a:latin typeface="+mn-lt"/>
            </a:endParaRPr>
          </a:p>
          <a:p>
            <a:pPr>
              <a:spcBef>
                <a:spcPct val="0"/>
              </a:spcBef>
              <a:buNone/>
            </a:pPr>
            <a:r>
              <a:rPr lang="en-US" altLang="en-US" sz="2800" baseline="0" dirty="0" smtClean="0">
                <a:latin typeface="+mn-lt"/>
              </a:rPr>
              <a:t>…but what</a:t>
            </a:r>
            <a:r>
              <a:rPr lang="en-US" altLang="en-US" sz="2800" dirty="0" smtClean="0">
                <a:latin typeface="+mn-lt"/>
              </a:rPr>
              <a:t> is meant by ‘center’ gets complicated</a:t>
            </a: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46298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18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Connecting Measures to Mechanisms: Structural Holes</a:t>
            </a:r>
            <a:endParaRPr lang="en-US" sz="2800" dirty="0"/>
          </a:p>
        </p:txBody>
      </p:sp>
      <p:sp>
        <p:nvSpPr>
          <p:cNvPr id="3" name="Text Box 2"/>
          <p:cNvSpPr txBox="1">
            <a:spLocks noChangeArrowheads="1"/>
          </p:cNvSpPr>
          <p:nvPr/>
        </p:nvSpPr>
        <p:spPr bwMode="auto">
          <a:xfrm>
            <a:off x="24065" y="924093"/>
            <a:ext cx="9123947"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dirty="0" smtClean="0">
                <a:latin typeface="+mn-lt"/>
                <a:ea typeface="SimSun-ExtB" panose="02010609060101010101" pitchFamily="49" charset="-122"/>
              </a:rPr>
              <a:t>4 related network features:</a:t>
            </a:r>
          </a:p>
          <a:p>
            <a:pPr marL="457200" lvl="1" indent="-274320">
              <a:spcBef>
                <a:spcPct val="0"/>
              </a:spcBef>
              <a:buFontTx/>
              <a:buChar char="•"/>
            </a:pPr>
            <a:endParaRPr lang="en-US" altLang="en-US" dirty="0" smtClean="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Effective Size </a:t>
            </a:r>
            <a:r>
              <a:rPr lang="en-US" altLang="en-US" dirty="0" smtClean="0">
                <a:latin typeface="+mn-lt"/>
                <a:ea typeface="SimSun-ExtB" panose="02010609060101010101" pitchFamily="49" charset="-122"/>
              </a:rPr>
              <a:t>– (size – redundancy) – average degree of ego network without counting alters’ ties to ego </a:t>
            </a:r>
          </a:p>
          <a:p>
            <a:pPr marL="857250" lvl="2" indent="-274320">
              <a:spcBef>
                <a:spcPct val="0"/>
              </a:spcBef>
            </a:pPr>
            <a:endParaRPr lang="en-US" altLang="en-US" b="1" dirty="0" smtClean="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Efficiency </a:t>
            </a:r>
            <a:r>
              <a:rPr lang="en-US" altLang="en-US" dirty="0" smtClean="0">
                <a:latin typeface="+mn-lt"/>
                <a:ea typeface="SimSun-ExtB" panose="02010609060101010101" pitchFamily="49" charset="-122"/>
              </a:rPr>
              <a:t>– (effective size / observed size)</a:t>
            </a:r>
          </a:p>
          <a:p>
            <a:pPr marL="857250" lvl="2" indent="-274320">
              <a:spcBef>
                <a:spcPct val="0"/>
              </a:spcBef>
            </a:pPr>
            <a:endParaRPr lang="en-US" altLang="en-US" dirty="0" smtClean="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Constraint</a:t>
            </a:r>
            <a:r>
              <a:rPr lang="en-US" altLang="en-US" dirty="0" smtClean="0">
                <a:latin typeface="+mn-lt"/>
                <a:ea typeface="SimSun-ExtB" panose="02010609060101010101" pitchFamily="49" charset="-122"/>
              </a:rPr>
              <a:t> – room to exploit structural holes or negotiate; extent to which network alters are connected with each other (direct/indirect, proportion of network ‘time &amp; energy)</a:t>
            </a:r>
          </a:p>
          <a:p>
            <a:pPr marL="857250" lvl="2" indent="-274320">
              <a:spcBef>
                <a:spcPct val="0"/>
              </a:spcBef>
            </a:pPr>
            <a:endParaRPr lang="en-US" altLang="en-US" dirty="0" smtClean="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Hierarchy</a:t>
            </a:r>
            <a:r>
              <a:rPr lang="en-US" altLang="en-US" dirty="0" smtClean="0">
                <a:latin typeface="+mn-lt"/>
                <a:ea typeface="SimSun-ExtB" panose="02010609060101010101" pitchFamily="49" charset="-122"/>
              </a:rPr>
              <a:t> – </a:t>
            </a:r>
            <a:r>
              <a:rPr lang="en-US" altLang="en-US" i="1" dirty="0" smtClean="0">
                <a:latin typeface="+mn-lt"/>
                <a:ea typeface="SimSun-ExtB" panose="02010609060101010101" pitchFamily="49" charset="-122"/>
              </a:rPr>
              <a:t>for Burt/structural holes, many measures of hierarchy generally</a:t>
            </a:r>
            <a:r>
              <a:rPr lang="en-US" altLang="en-US" dirty="0" smtClean="0">
                <a:latin typeface="+mn-lt"/>
                <a:ea typeface="SimSun-ExtB" panose="02010609060101010101" pitchFamily="49" charset="-122"/>
              </a:rPr>
              <a:t> – extent to which constraint is concentrated in one actor</a:t>
            </a:r>
          </a:p>
          <a:p>
            <a:pPr marL="457200" lvl="1" indent="-274320">
              <a:spcBef>
                <a:spcPct val="0"/>
              </a:spcBef>
              <a:buFontTx/>
              <a:buChar char="•"/>
            </a:pPr>
            <a:endParaRPr lang="en-US" altLang="en-US" sz="2400" dirty="0" smtClean="0">
              <a:latin typeface="+mn-lt"/>
              <a:ea typeface="SimSun-ExtB" panose="02010609060101010101" pitchFamily="49" charset="-122"/>
            </a:endParaRPr>
          </a:p>
          <a:p>
            <a:pPr marL="457200" lvl="1" indent="-274320">
              <a:spcBef>
                <a:spcPct val="0"/>
              </a:spcBef>
              <a:buFontTx/>
              <a:buChar char="•"/>
            </a:pPr>
            <a:endParaRPr lang="en-US" altLang="en-US" sz="24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32435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87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G_634722689789_BACK"/>
          <p:cNvSpPr/>
          <p:nvPr/>
        </p:nvSpPr>
        <p:spPr>
          <a:xfrm>
            <a:off x="0" y="0"/>
            <a:ext cx="9144000" cy="1270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G_634722689789_BAR"/>
          <p:cNvSpPr/>
          <p:nvPr/>
        </p:nvSpPr>
        <p:spPr>
          <a:xfrm>
            <a:off x="0" y="0"/>
            <a:ext cx="5143500" cy="1270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2"/>
          <p:cNvSpPr txBox="1">
            <a:spLocks noChangeArrowheads="1"/>
          </p:cNvSpPr>
          <p:nvPr/>
        </p:nvSpPr>
        <p:spPr bwMode="auto">
          <a:xfrm>
            <a:off x="0" y="457200"/>
            <a:ext cx="9123947"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857250" lvl="2" indent="-274320">
              <a:spcBef>
                <a:spcPct val="0"/>
              </a:spcBef>
            </a:pPr>
            <a:r>
              <a:rPr lang="en-US" altLang="en-US" b="1" dirty="0" smtClean="0">
                <a:latin typeface="+mn-lt"/>
                <a:ea typeface="SimSun-ExtB" panose="02010609060101010101" pitchFamily="49" charset="-122"/>
              </a:rPr>
              <a:t>Effective Size </a:t>
            </a:r>
            <a:r>
              <a:rPr lang="en-US" altLang="en-US" dirty="0" smtClean="0">
                <a:latin typeface="+mn-lt"/>
                <a:ea typeface="SimSun-ExtB" panose="02010609060101010101" pitchFamily="49" charset="-122"/>
              </a:rPr>
              <a:t>– (size – redundancy)</a:t>
            </a:r>
          </a:p>
          <a:p>
            <a:pPr marL="857250" lvl="2" indent="-274320">
              <a:spcBef>
                <a:spcPct val="0"/>
              </a:spcBef>
            </a:pPr>
            <a:endParaRPr lang="en-US" altLang="en-US" dirty="0">
              <a:latin typeface="+mn-lt"/>
              <a:ea typeface="SimSun-ExtB" panose="02010609060101010101" pitchFamily="49" charset="-122"/>
            </a:endParaRPr>
          </a:p>
          <a:p>
            <a:pPr marL="857250" lvl="2" indent="-274320">
              <a:spcBef>
                <a:spcPct val="0"/>
              </a:spcBef>
            </a:pPr>
            <a:endParaRPr lang="en-US" altLang="en-US" dirty="0" smtClean="0">
              <a:latin typeface="+mn-lt"/>
              <a:ea typeface="SimSun-ExtB" panose="02010609060101010101" pitchFamily="49" charset="-122"/>
            </a:endParaRPr>
          </a:p>
          <a:p>
            <a:pPr marL="582930" lvl="2" indent="0">
              <a:spcBef>
                <a:spcPct val="0"/>
              </a:spcBef>
              <a:buNone/>
            </a:pPr>
            <a:endParaRPr lang="en-US" altLang="en-US" b="1" dirty="0" smtClean="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Efficiency </a:t>
            </a:r>
            <a:r>
              <a:rPr lang="en-US" altLang="en-US" dirty="0" smtClean="0">
                <a:latin typeface="+mn-lt"/>
                <a:ea typeface="SimSun-ExtB" panose="02010609060101010101" pitchFamily="49" charset="-122"/>
              </a:rPr>
              <a:t>– (effective size / observed size)</a:t>
            </a:r>
          </a:p>
          <a:p>
            <a:pPr marL="857250" lvl="2" indent="-274320">
              <a:spcBef>
                <a:spcPct val="0"/>
              </a:spcBef>
            </a:pPr>
            <a:endParaRPr lang="en-US" altLang="en-US" dirty="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Constraint</a:t>
            </a:r>
            <a:r>
              <a:rPr lang="en-US" altLang="en-US" dirty="0" smtClean="0">
                <a:latin typeface="+mn-lt"/>
                <a:ea typeface="SimSun-ExtB" panose="02010609060101010101" pitchFamily="49" charset="-122"/>
              </a:rPr>
              <a:t> –(direct/indirect, proportion of network ‘time &amp; energy)</a:t>
            </a:r>
          </a:p>
          <a:p>
            <a:pPr marL="857250" lvl="2" indent="-274320">
              <a:spcBef>
                <a:spcPct val="0"/>
              </a:spcBef>
            </a:pPr>
            <a:endParaRPr lang="en-US" altLang="en-US" dirty="0" smtClean="0">
              <a:latin typeface="+mn-lt"/>
              <a:ea typeface="SimSun-ExtB" panose="02010609060101010101" pitchFamily="49" charset="-122"/>
            </a:endParaRPr>
          </a:p>
          <a:p>
            <a:pPr marL="857250" lvl="2" indent="-274320">
              <a:spcBef>
                <a:spcPct val="0"/>
              </a:spcBef>
            </a:pPr>
            <a:endParaRPr lang="en-US" altLang="en-US" dirty="0">
              <a:latin typeface="+mn-lt"/>
              <a:ea typeface="SimSun-ExtB" panose="02010609060101010101" pitchFamily="49" charset="-122"/>
            </a:endParaRPr>
          </a:p>
          <a:p>
            <a:pPr marL="857250" lvl="2" indent="-274320">
              <a:spcBef>
                <a:spcPct val="0"/>
              </a:spcBef>
            </a:pPr>
            <a:endParaRPr lang="en-US" altLang="en-US" dirty="0" smtClean="0">
              <a:latin typeface="+mn-lt"/>
              <a:ea typeface="SimSun-ExtB" panose="02010609060101010101" pitchFamily="49" charset="-122"/>
            </a:endParaRPr>
          </a:p>
          <a:p>
            <a:pPr marL="857250" lvl="2" indent="-274320">
              <a:spcBef>
                <a:spcPct val="0"/>
              </a:spcBef>
            </a:pPr>
            <a:endParaRPr lang="en-US" altLang="en-US" dirty="0" smtClean="0">
              <a:latin typeface="+mn-lt"/>
              <a:ea typeface="SimSun-ExtB" panose="02010609060101010101" pitchFamily="49" charset="-122"/>
            </a:endParaRPr>
          </a:p>
          <a:p>
            <a:pPr marL="857250" lvl="2" indent="-274320">
              <a:spcBef>
                <a:spcPct val="0"/>
              </a:spcBef>
            </a:pPr>
            <a:r>
              <a:rPr lang="en-US" altLang="en-US" b="1" dirty="0" smtClean="0">
                <a:latin typeface="+mn-lt"/>
                <a:ea typeface="SimSun-ExtB" panose="02010609060101010101" pitchFamily="49" charset="-122"/>
              </a:rPr>
              <a:t>Hierarchy</a:t>
            </a:r>
            <a:r>
              <a:rPr lang="en-US" altLang="en-US" dirty="0" smtClean="0">
                <a:latin typeface="+mn-lt"/>
                <a:ea typeface="SimSun-ExtB" panose="02010609060101010101" pitchFamily="49" charset="-122"/>
              </a:rPr>
              <a:t> – extent to which constraint is concentrated in one actor</a:t>
            </a:r>
          </a:p>
          <a:p>
            <a:pPr marL="457200" lvl="1" indent="-274320">
              <a:spcBef>
                <a:spcPct val="0"/>
              </a:spcBef>
              <a:buFontTx/>
              <a:buChar char="•"/>
            </a:pPr>
            <a:endParaRPr lang="en-US" altLang="en-US" sz="2400" dirty="0" smtClean="0">
              <a:latin typeface="+mn-lt"/>
              <a:ea typeface="SimSun-ExtB" panose="02010609060101010101" pitchFamily="49" charset="-122"/>
            </a:endParaRPr>
          </a:p>
          <a:p>
            <a:pPr marL="457200" lvl="1" indent="-274320">
              <a:spcBef>
                <a:spcPct val="0"/>
              </a:spcBef>
              <a:buFontTx/>
              <a:buChar char="•"/>
            </a:pPr>
            <a:endParaRPr lang="en-US" altLang="en-US" sz="2400" dirty="0">
              <a:latin typeface="+mn-lt"/>
              <a:ea typeface="SimSun-ExtB" panose="02010609060101010101" pitchFamily="49" charset="-122"/>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921886723"/>
              </p:ext>
            </p:extLst>
          </p:nvPr>
        </p:nvGraphicFramePr>
        <p:xfrm>
          <a:off x="6248400" y="457200"/>
          <a:ext cx="2895600" cy="1250950"/>
        </p:xfrm>
        <a:graphic>
          <a:graphicData uri="http://schemas.openxmlformats.org/presentationml/2006/ole">
            <mc:AlternateContent xmlns:mc="http://schemas.openxmlformats.org/markup-compatibility/2006">
              <mc:Choice xmlns:v="urn:schemas-microsoft-com:vml" Requires="v">
                <p:oleObj spid="_x0000_s9476" name="Equation" r:id="rId3" imgW="1117115" imgH="482391" progId="Equation.3">
                  <p:embed/>
                </p:oleObj>
              </mc:Choice>
              <mc:Fallback>
                <p:oleObj name="Equation" r:id="rId3" imgW="1117115" imgH="482391"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57200"/>
                        <a:ext cx="2895600" cy="125095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88887649"/>
              </p:ext>
            </p:extLst>
          </p:nvPr>
        </p:nvGraphicFramePr>
        <p:xfrm>
          <a:off x="2057400" y="3124200"/>
          <a:ext cx="3535362" cy="1304925"/>
        </p:xfrm>
        <a:graphic>
          <a:graphicData uri="http://schemas.openxmlformats.org/presentationml/2006/ole">
            <mc:AlternateContent xmlns:mc="http://schemas.openxmlformats.org/markup-compatibility/2006">
              <mc:Choice xmlns:v="urn:schemas-microsoft-com:vml" Requires="v">
                <p:oleObj spid="_x0000_s9477" name="Equation" r:id="rId5" imgW="1409088" imgH="520474" progId="Equation.3">
                  <p:embed/>
                </p:oleObj>
              </mc:Choice>
              <mc:Fallback>
                <p:oleObj name="Equation" r:id="rId5" imgW="1409088" imgH="520474" progId="Equation.3">
                  <p:embed/>
                  <p:pic>
                    <p:nvPicPr>
                      <p:cNvPr id="0" name="Object 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124200"/>
                        <a:ext cx="3535362" cy="13049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854324817"/>
              </p:ext>
            </p:extLst>
          </p:nvPr>
        </p:nvGraphicFramePr>
        <p:xfrm>
          <a:off x="5410200" y="5490411"/>
          <a:ext cx="3252252" cy="1367589"/>
        </p:xfrm>
        <a:graphic>
          <a:graphicData uri="http://schemas.openxmlformats.org/presentationml/2006/ole">
            <mc:AlternateContent xmlns:mc="http://schemas.openxmlformats.org/markup-compatibility/2006">
              <mc:Choice xmlns:v="urn:schemas-microsoft-com:vml" Requires="v">
                <p:oleObj spid="_x0000_s9478" name="Equation" r:id="rId7" imgW="1600200" imgH="673100" progId="Equation.3">
                  <p:embed/>
                </p:oleObj>
              </mc:Choice>
              <mc:Fallback>
                <p:oleObj name="Equation" r:id="rId7" imgW="1600200" imgH="673100" progId="Equation.3">
                  <p:embed/>
                  <p:pic>
                    <p:nvPicPr>
                      <p:cNvPr id="0" name="Object 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5490411"/>
                        <a:ext cx="3252252" cy="1367589"/>
                      </a:xfrm>
                      <a:prstGeom prst="rect">
                        <a:avLst/>
                      </a:prstGeom>
                      <a:solidFill>
                        <a:srgbClr val="FFFFFF"/>
                      </a:solidFill>
                      <a:ln>
                        <a:noFill/>
                      </a:ln>
                      <a:effectLst/>
                    </p:spPr>
                  </p:pic>
                </p:oleObj>
              </mc:Fallback>
            </mc:AlternateContent>
          </a:graphicData>
        </a:graphic>
      </p:graphicFrame>
    </p:spTree>
    <p:extLst>
      <p:ext uri="{BB962C8B-B14F-4D97-AF65-F5344CB8AC3E}">
        <p14:creationId xmlns:p14="http://schemas.microsoft.com/office/powerpoint/2010/main" val="33056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Describing Networks</a:t>
            </a:r>
            <a:endParaRPr lang="en-US" sz="3200" dirty="0"/>
          </a:p>
        </p:txBody>
      </p:sp>
      <p:sp>
        <p:nvSpPr>
          <p:cNvPr id="3" name="Text Box 2"/>
          <p:cNvSpPr txBox="1">
            <a:spLocks noChangeArrowheads="1"/>
          </p:cNvSpPr>
          <p:nvPr/>
        </p:nvSpPr>
        <p:spPr bwMode="auto">
          <a:xfrm>
            <a:off x="20054" y="1752598"/>
            <a:ext cx="904774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182880" lvl="1" indent="0" algn="ctr">
              <a:spcBef>
                <a:spcPct val="0"/>
              </a:spcBef>
              <a:spcAft>
                <a:spcPts val="600"/>
              </a:spcAft>
              <a:buNone/>
            </a:pPr>
            <a:r>
              <a:rPr lang="en-US" altLang="en-US" dirty="0" smtClean="0">
                <a:latin typeface="+mn-lt"/>
                <a:ea typeface="SimSun-ExtB" panose="02010609060101010101" pitchFamily="49" charset="-122"/>
              </a:rPr>
              <a:t>What are the structural arrangements or characteristics of networks underlying </a:t>
            </a:r>
            <a:r>
              <a:rPr lang="en-US" altLang="en-US" dirty="0" smtClean="0">
                <a:latin typeface="+mn-lt"/>
                <a:ea typeface="SimSun-ExtB" panose="02010609060101010101" pitchFamily="49" charset="-122"/>
              </a:rPr>
              <a:t>actors’ power, influence, or centrality?</a:t>
            </a:r>
            <a:endParaRPr lang="en-US" altLang="en-US"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55584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58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3200" dirty="0" smtClean="0"/>
              <a:t>Centrality</a:t>
            </a:r>
          </a:p>
          <a:p>
            <a:r>
              <a:rPr lang="en-US" sz="3200" dirty="0" smtClean="0">
                <a:solidFill>
                  <a:schemeClr val="accent2"/>
                </a:solidFill>
              </a:rPr>
              <a:t>Connectivity &amp; Cohesion</a:t>
            </a:r>
          </a:p>
          <a:p>
            <a:pPr lvl="1"/>
            <a:r>
              <a:rPr lang="en-US" sz="2800" dirty="0" smtClean="0"/>
              <a:t>Triads &amp; Transitivity</a:t>
            </a:r>
          </a:p>
          <a:p>
            <a:pPr lvl="1"/>
            <a:r>
              <a:rPr lang="en-US" sz="2800" dirty="0"/>
              <a:t>Clustering</a:t>
            </a:r>
          </a:p>
          <a:p>
            <a:pPr lvl="1"/>
            <a:r>
              <a:rPr lang="en-US" sz="2800" dirty="0" smtClean="0"/>
              <a:t>Structural Cohesion</a:t>
            </a:r>
          </a:p>
          <a:p>
            <a:r>
              <a:rPr lang="en-US" sz="3200" dirty="0" smtClean="0"/>
              <a:t>Roles</a:t>
            </a: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67159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426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Local Processes</a:t>
            </a:r>
            <a:endParaRPr lang="en-US" sz="3200" dirty="0"/>
          </a:p>
        </p:txBody>
      </p:sp>
      <p:sp>
        <p:nvSpPr>
          <p:cNvPr id="3" name="Text Box 2"/>
          <p:cNvSpPr txBox="1">
            <a:spLocks noChangeArrowheads="1"/>
          </p:cNvSpPr>
          <p:nvPr/>
        </p:nvSpPr>
        <p:spPr bwMode="auto">
          <a:xfrm>
            <a:off x="20054" y="1165940"/>
            <a:ext cx="9123947" cy="453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smtClean="0">
                <a:latin typeface="+mn-lt"/>
                <a:ea typeface="SimSun-ExtB" panose="02010609060101010101" pitchFamily="49" charset="-122"/>
              </a:rPr>
              <a:t>Dyadic – </a:t>
            </a:r>
            <a:r>
              <a:rPr lang="en-US" altLang="en-US" b="1" dirty="0" smtClean="0">
                <a:latin typeface="+mn-lt"/>
                <a:ea typeface="SimSun-ExtB" panose="02010609060101010101" pitchFamily="49" charset="-122"/>
              </a:rPr>
              <a:t>Reciprocity</a:t>
            </a:r>
          </a:p>
          <a:p>
            <a:pPr marL="857250" lvl="2" indent="-274320">
              <a:spcBef>
                <a:spcPct val="0"/>
              </a:spcBef>
              <a:spcAft>
                <a:spcPts val="600"/>
              </a:spcAft>
            </a:pPr>
            <a:r>
              <a:rPr lang="en-US" altLang="en-US" dirty="0" smtClean="0">
                <a:latin typeface="+mn-lt"/>
                <a:ea typeface="SimSun-ExtB" panose="02010609060101010101" pitchFamily="49" charset="-122"/>
              </a:rPr>
              <a:t>Dyad Census: MAN</a:t>
            </a:r>
          </a:p>
          <a:p>
            <a:pPr marL="1314450" lvl="3" indent="-274320">
              <a:spcBef>
                <a:spcPct val="0"/>
              </a:spcBef>
              <a:spcAft>
                <a:spcPts val="600"/>
              </a:spcAft>
            </a:pPr>
            <a:r>
              <a:rPr lang="en-US" altLang="en-US" sz="2400" dirty="0" smtClean="0">
                <a:latin typeface="+mn-lt"/>
                <a:ea typeface="SimSun-ExtB" panose="02010609060101010101" pitchFamily="49" charset="-122"/>
              </a:rPr>
              <a:t>Mutual</a:t>
            </a:r>
          </a:p>
          <a:p>
            <a:pPr marL="1314450" lvl="3" indent="-274320">
              <a:spcBef>
                <a:spcPct val="0"/>
              </a:spcBef>
              <a:spcAft>
                <a:spcPts val="600"/>
              </a:spcAft>
            </a:pPr>
            <a:r>
              <a:rPr lang="en-US" altLang="en-US" sz="2400" dirty="0" smtClean="0">
                <a:latin typeface="+mn-lt"/>
                <a:ea typeface="SimSun-ExtB" panose="02010609060101010101" pitchFamily="49" charset="-122"/>
              </a:rPr>
              <a:t>Asymmetric</a:t>
            </a:r>
          </a:p>
          <a:p>
            <a:pPr marL="1314450" lvl="3" indent="-274320">
              <a:spcBef>
                <a:spcPct val="0"/>
              </a:spcBef>
              <a:spcAft>
                <a:spcPts val="600"/>
              </a:spcAft>
            </a:pPr>
            <a:r>
              <a:rPr lang="en-US" altLang="en-US" sz="2400" dirty="0" smtClean="0">
                <a:latin typeface="+mn-lt"/>
                <a:ea typeface="SimSun-ExtB" panose="02010609060101010101" pitchFamily="49" charset="-122"/>
              </a:rPr>
              <a:t>Null</a:t>
            </a:r>
          </a:p>
          <a:p>
            <a:pPr marL="1314450" lvl="3" indent="-274320">
              <a:spcBef>
                <a:spcPct val="0"/>
              </a:spcBef>
              <a:spcAft>
                <a:spcPts val="600"/>
              </a:spcAft>
            </a:pPr>
            <a:endParaRPr lang="en-US" altLang="en-US" sz="2400" dirty="0" smtClean="0">
              <a:latin typeface="+mn-lt"/>
              <a:ea typeface="SimSun-ExtB" panose="02010609060101010101" pitchFamily="49" charset="-122"/>
            </a:endParaRPr>
          </a:p>
          <a:p>
            <a:pPr marL="1040130" lvl="3" indent="0">
              <a:spcBef>
                <a:spcPct val="0"/>
              </a:spcBef>
              <a:spcAft>
                <a:spcPts val="600"/>
              </a:spcAft>
              <a:buNone/>
            </a:pPr>
            <a:endParaRPr lang="en-US" altLang="en-US" sz="2400" dirty="0" smtClean="0">
              <a:latin typeface="+mn-lt"/>
              <a:ea typeface="SimSun-ExtB" panose="02010609060101010101" pitchFamily="49" charset="-122"/>
            </a:endParaRPr>
          </a:p>
          <a:p>
            <a:pPr marL="1040130" lvl="3" indent="0">
              <a:spcBef>
                <a:spcPct val="0"/>
              </a:spcBef>
              <a:spcAft>
                <a:spcPts val="600"/>
              </a:spcAft>
              <a:buNone/>
            </a:pPr>
            <a:r>
              <a:rPr lang="en-US" altLang="en-US" sz="2400" dirty="0" smtClean="0">
                <a:latin typeface="+mn-lt"/>
                <a:ea typeface="SimSun-ExtB" panose="02010609060101010101" pitchFamily="49" charset="-122"/>
              </a:rPr>
              <a:t>Proportion Symmetric:		</a:t>
            </a:r>
          </a:p>
          <a:p>
            <a:pPr marL="1040130" lvl="3" indent="0">
              <a:spcBef>
                <a:spcPct val="0"/>
              </a:spcBef>
              <a:spcAft>
                <a:spcPts val="600"/>
              </a:spcAft>
              <a:buNone/>
            </a:pPr>
            <a:endParaRPr lang="en-US" altLang="en-US" sz="2400" dirty="0">
              <a:latin typeface="+mn-lt"/>
              <a:ea typeface="SimSun-ExtB" panose="02010609060101010101" pitchFamily="49" charset="-122"/>
            </a:endParaRPr>
          </a:p>
          <a:p>
            <a:pPr marL="1040130" lvl="3" indent="0">
              <a:spcBef>
                <a:spcPct val="0"/>
              </a:spcBef>
              <a:spcAft>
                <a:spcPts val="600"/>
              </a:spcAft>
              <a:buNone/>
            </a:pPr>
            <a:r>
              <a:rPr lang="en-US" altLang="en-US" sz="2400" dirty="0" smtClean="0">
                <a:latin typeface="+mn-lt"/>
                <a:ea typeface="SimSun-ExtB" panose="02010609060101010101" pitchFamily="49" charset="-122"/>
              </a:rPr>
              <a:t>Proportion reciprocal of  non-null </a:t>
            </a:r>
            <a:endParaRPr lang="en-US" altLang="en-US" sz="2400" dirty="0">
              <a:latin typeface="+mn-lt"/>
              <a:ea typeface="SimSun-ExtB" panose="02010609060101010101" pitchFamily="49" charset="-122"/>
            </a:endParaRPr>
          </a:p>
        </p:txBody>
      </p:sp>
      <p:sp>
        <p:nvSpPr>
          <p:cNvPr id="168" name="Oval 167"/>
          <p:cNvSpPr/>
          <p:nvPr/>
        </p:nvSpPr>
        <p:spPr>
          <a:xfrm>
            <a:off x="4038600" y="2184753"/>
            <a:ext cx="228600" cy="270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5044308" y="2184753"/>
            <a:ext cx="228600" cy="270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5044308" y="2743200"/>
            <a:ext cx="228600" cy="270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5044308" y="3203566"/>
            <a:ext cx="228600" cy="270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4030717" y="2743200"/>
            <a:ext cx="228600" cy="270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4029403" y="3203566"/>
            <a:ext cx="228600" cy="270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Arrow Connector 174"/>
          <p:cNvCxnSpPr/>
          <p:nvPr/>
        </p:nvCxnSpPr>
        <p:spPr>
          <a:xfrm>
            <a:off x="4457700" y="2900765"/>
            <a:ext cx="457200"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457700" y="2322101"/>
            <a:ext cx="457200" cy="3998"/>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p:cNvSpPr txBox="1"/>
              <p:nvPr/>
            </p:nvSpPr>
            <p:spPr>
              <a:xfrm>
                <a:off x="4374026" y="4212604"/>
                <a:ext cx="1949584"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a:rPr>
                          </m:ctrlPr>
                        </m:fPr>
                        <m:num>
                          <m:r>
                            <a:rPr lang="en-US" b="1" i="1" smtClean="0">
                              <a:latin typeface="Cambria Math"/>
                            </a:rPr>
                            <m:t>𝑴</m:t>
                          </m:r>
                          <m:r>
                            <a:rPr lang="en-US" b="1" i="1" smtClean="0">
                              <a:latin typeface="Cambria Math"/>
                            </a:rPr>
                            <m:t>+</m:t>
                          </m:r>
                          <m:r>
                            <a:rPr lang="en-US" b="1" i="1" smtClean="0">
                              <a:latin typeface="Cambria Math"/>
                            </a:rPr>
                            <m:t>𝑵</m:t>
                          </m:r>
                        </m:num>
                        <m:den>
                          <m:r>
                            <a:rPr lang="en-US" b="1" i="1" smtClean="0">
                              <a:latin typeface="Cambria Math"/>
                            </a:rPr>
                            <m:t>𝑴</m:t>
                          </m:r>
                          <m:r>
                            <a:rPr lang="en-US" b="1" i="1" smtClean="0">
                              <a:latin typeface="Cambria Math"/>
                            </a:rPr>
                            <m:t>+</m:t>
                          </m:r>
                          <m:r>
                            <a:rPr lang="en-US" b="1" i="1" smtClean="0">
                              <a:latin typeface="Cambria Math"/>
                            </a:rPr>
                            <m:t>𝑨</m:t>
                          </m:r>
                          <m:r>
                            <a:rPr lang="en-US" b="1" i="1" smtClean="0">
                              <a:latin typeface="Cambria Math"/>
                            </a:rPr>
                            <m:t>+</m:t>
                          </m:r>
                          <m:r>
                            <a:rPr lang="en-US" b="1" i="1" smtClean="0">
                              <a:latin typeface="Cambria Math"/>
                            </a:rPr>
                            <m:t>𝑵</m:t>
                          </m:r>
                        </m:den>
                      </m:f>
                    </m:oMath>
                  </m:oMathPara>
                </a14:m>
                <a:endParaRPr lang="en-US" b="1" dirty="0"/>
              </a:p>
            </p:txBody>
          </p:sp>
        </mc:Choice>
        <mc:Fallback xmlns="">
          <p:sp>
            <p:nvSpPr>
              <p:cNvPr id="180" name="TextBox 179"/>
              <p:cNvSpPr txBox="1">
                <a:spLocks noRot="1" noChangeAspect="1" noMove="1" noResize="1" noEditPoints="1" noAdjustHandles="1" noChangeArrowheads="1" noChangeShapeType="1" noTextEdit="1"/>
              </p:cNvSpPr>
              <p:nvPr/>
            </p:nvSpPr>
            <p:spPr>
              <a:xfrm>
                <a:off x="4374026" y="4212604"/>
                <a:ext cx="1949584" cy="61549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p:cNvSpPr txBox="1"/>
              <p:nvPr/>
            </p:nvSpPr>
            <p:spPr>
              <a:xfrm>
                <a:off x="5791200" y="5105092"/>
                <a:ext cx="1752600"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a:rPr>
                          </m:ctrlPr>
                        </m:fPr>
                        <m:num>
                          <m:r>
                            <a:rPr lang="en-US" b="1" i="1" smtClean="0">
                              <a:latin typeface="Cambria Math"/>
                            </a:rPr>
                            <m:t>𝑴</m:t>
                          </m:r>
                        </m:num>
                        <m:den>
                          <m:r>
                            <a:rPr lang="en-US" b="1" i="1" smtClean="0">
                              <a:latin typeface="Cambria Math"/>
                            </a:rPr>
                            <m:t>𝑴</m:t>
                          </m:r>
                          <m:r>
                            <a:rPr lang="en-US" b="1" i="1" smtClean="0">
                              <a:latin typeface="Cambria Math"/>
                            </a:rPr>
                            <m:t>+</m:t>
                          </m:r>
                          <m:r>
                            <a:rPr lang="en-US" b="1" i="1" smtClean="0">
                              <a:latin typeface="Cambria Math"/>
                            </a:rPr>
                            <m:t>𝑨</m:t>
                          </m:r>
                        </m:den>
                      </m:f>
                    </m:oMath>
                  </m:oMathPara>
                </a14:m>
                <a:endParaRPr lang="en-US" b="1" dirty="0" smtClean="0"/>
              </a:p>
            </p:txBody>
          </p:sp>
        </mc:Choice>
        <mc:Fallback xmlns="">
          <p:sp>
            <p:nvSpPr>
              <p:cNvPr id="181" name="TextBox 180"/>
              <p:cNvSpPr txBox="1">
                <a:spLocks noRot="1" noChangeAspect="1" noMove="1" noResize="1" noEditPoints="1" noAdjustHandles="1" noChangeArrowheads="1" noChangeShapeType="1" noTextEdit="1"/>
              </p:cNvSpPr>
              <p:nvPr/>
            </p:nvSpPr>
            <p:spPr>
              <a:xfrm>
                <a:off x="5791200" y="5105092"/>
                <a:ext cx="1752600" cy="615490"/>
              </a:xfrm>
              <a:prstGeom prst="rect">
                <a:avLst/>
              </a:prstGeom>
              <a:blipFill rotWithShape="1">
                <a:blip r:embed="rId4"/>
                <a:stretch>
                  <a:fillRect/>
                </a:stretch>
              </a:blipFill>
            </p:spPr>
            <p:txBody>
              <a:bodyPr/>
              <a:lstStyle/>
              <a:p>
                <a:r>
                  <a:rPr lang="en-US">
                    <a:noFill/>
                  </a:rPr>
                  <a:t> </a:t>
                </a:r>
              </a:p>
            </p:txBody>
          </p:sp>
        </mc:Fallback>
      </mc:AlternateContent>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578734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40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288569" y="618699"/>
            <a:ext cx="6566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b="0" dirty="0">
                <a:latin typeface="Arial" pitchFamily="34" charset="0"/>
              </a:rPr>
              <a:t>Network Sub-Structure: </a:t>
            </a:r>
            <a:r>
              <a:rPr lang="en-US" altLang="en-US" sz="2400" b="0" dirty="0" smtClean="0">
                <a:latin typeface="Arial" pitchFamily="34" charset="0"/>
              </a:rPr>
              <a:t>Triad </a:t>
            </a:r>
            <a:r>
              <a:rPr lang="en-US" altLang="en-US" sz="2400" b="0" dirty="0" smtClean="0">
                <a:latin typeface="Arial" pitchFamily="34" charset="0"/>
              </a:rPr>
              <a:t>Census &amp; UMAN</a:t>
            </a:r>
            <a:endParaRPr lang="en-US" altLang="en-US" sz="2400" b="0" dirty="0">
              <a:latin typeface="Arial" pitchFamily="34" charset="0"/>
            </a:endParaRPr>
          </a:p>
        </p:txBody>
      </p:sp>
      <p:sp>
        <p:nvSpPr>
          <p:cNvPr id="134147" name="Rectangle 3"/>
          <p:cNvSpPr>
            <a:spLocks noChangeArrowheads="1"/>
          </p:cNvSpPr>
          <p:nvPr/>
        </p:nvSpPr>
        <p:spPr bwMode="auto">
          <a:xfrm>
            <a:off x="401638" y="2381250"/>
            <a:ext cx="4159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003</a:t>
            </a:r>
          </a:p>
        </p:txBody>
      </p:sp>
      <p:sp>
        <p:nvSpPr>
          <p:cNvPr id="134148" name="Oval 4"/>
          <p:cNvSpPr>
            <a:spLocks noChangeArrowheads="1"/>
          </p:cNvSpPr>
          <p:nvPr/>
        </p:nvSpPr>
        <p:spPr bwMode="auto">
          <a:xfrm>
            <a:off x="582613" y="1878013"/>
            <a:ext cx="49212"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149" name="Oval 5"/>
          <p:cNvSpPr>
            <a:spLocks noChangeArrowheads="1"/>
          </p:cNvSpPr>
          <p:nvPr/>
        </p:nvSpPr>
        <p:spPr bwMode="auto">
          <a:xfrm>
            <a:off x="801688" y="2274888"/>
            <a:ext cx="50800"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150" name="Oval 6"/>
          <p:cNvSpPr>
            <a:spLocks noChangeArrowheads="1"/>
          </p:cNvSpPr>
          <p:nvPr/>
        </p:nvSpPr>
        <p:spPr bwMode="auto">
          <a:xfrm>
            <a:off x="361950" y="2274888"/>
            <a:ext cx="50800"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151" name="Text Box 7"/>
          <p:cNvSpPr txBox="1">
            <a:spLocks noChangeArrowheads="1"/>
          </p:cNvSpPr>
          <p:nvPr/>
        </p:nvSpPr>
        <p:spPr bwMode="auto">
          <a:xfrm>
            <a:off x="376238"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(0)</a:t>
            </a:r>
          </a:p>
        </p:txBody>
      </p:sp>
      <p:sp>
        <p:nvSpPr>
          <p:cNvPr id="134152" name="Rectangle 8"/>
          <p:cNvSpPr>
            <a:spLocks noChangeArrowheads="1"/>
          </p:cNvSpPr>
          <p:nvPr/>
        </p:nvSpPr>
        <p:spPr bwMode="auto">
          <a:xfrm>
            <a:off x="1625600" y="2381250"/>
            <a:ext cx="4159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012</a:t>
            </a:r>
          </a:p>
        </p:txBody>
      </p:sp>
      <p:grpSp>
        <p:nvGrpSpPr>
          <p:cNvPr id="134153" name="Group 9"/>
          <p:cNvGrpSpPr>
            <a:grpSpLocks/>
          </p:cNvGrpSpPr>
          <p:nvPr/>
        </p:nvGrpSpPr>
        <p:grpSpPr bwMode="auto">
          <a:xfrm>
            <a:off x="1585913" y="1878013"/>
            <a:ext cx="490537" cy="446087"/>
            <a:chOff x="171" y="1111"/>
            <a:chExt cx="196" cy="180"/>
          </a:xfrm>
        </p:grpSpPr>
        <p:grpSp>
          <p:nvGrpSpPr>
            <p:cNvPr id="134304" name="Group 10"/>
            <p:cNvGrpSpPr>
              <a:grpSpLocks/>
            </p:cNvGrpSpPr>
            <p:nvPr/>
          </p:nvGrpSpPr>
          <p:grpSpPr bwMode="auto">
            <a:xfrm>
              <a:off x="171" y="1111"/>
              <a:ext cx="196" cy="180"/>
              <a:chOff x="171" y="1111"/>
              <a:chExt cx="196" cy="180"/>
            </a:xfrm>
          </p:grpSpPr>
          <p:sp>
            <p:nvSpPr>
              <p:cNvPr id="134306" name="Oval 11"/>
              <p:cNvSpPr>
                <a:spLocks noChangeArrowheads="1"/>
              </p:cNvSpPr>
              <p:nvPr/>
            </p:nvSpPr>
            <p:spPr bwMode="auto">
              <a:xfrm>
                <a:off x="259" y="111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307" name="Group 12"/>
              <p:cNvGrpSpPr>
                <a:grpSpLocks/>
              </p:cNvGrpSpPr>
              <p:nvPr/>
            </p:nvGrpSpPr>
            <p:grpSpPr bwMode="auto">
              <a:xfrm>
                <a:off x="171" y="1271"/>
                <a:ext cx="196" cy="20"/>
                <a:chOff x="171" y="1271"/>
                <a:chExt cx="196" cy="20"/>
              </a:xfrm>
            </p:grpSpPr>
            <p:sp>
              <p:nvSpPr>
                <p:cNvPr id="134308" name="Oval 13"/>
                <p:cNvSpPr>
                  <a:spLocks noChangeArrowheads="1"/>
                </p:cNvSpPr>
                <p:nvPr/>
              </p:nvSpPr>
              <p:spPr bwMode="auto">
                <a:xfrm>
                  <a:off x="347" y="127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309" name="Oval 14"/>
                <p:cNvSpPr>
                  <a:spLocks noChangeArrowheads="1"/>
                </p:cNvSpPr>
                <p:nvPr/>
              </p:nvSpPr>
              <p:spPr bwMode="auto">
                <a:xfrm>
                  <a:off x="171" y="127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305" name="Line 15"/>
            <p:cNvSpPr>
              <a:spLocks noChangeShapeType="1"/>
            </p:cNvSpPr>
            <p:nvPr/>
          </p:nvSpPr>
          <p:spPr bwMode="auto">
            <a:xfrm flipV="1">
              <a:off x="191" y="1147"/>
              <a:ext cx="68" cy="11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54" name="Text Box 16"/>
          <p:cNvSpPr txBox="1">
            <a:spLocks noChangeArrowheads="1"/>
          </p:cNvSpPr>
          <p:nvPr/>
        </p:nvSpPr>
        <p:spPr bwMode="auto">
          <a:xfrm>
            <a:off x="1600200"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(1)</a:t>
            </a:r>
          </a:p>
        </p:txBody>
      </p:sp>
      <p:sp>
        <p:nvSpPr>
          <p:cNvPr id="134155" name="Rectangle 17"/>
          <p:cNvSpPr>
            <a:spLocks noChangeArrowheads="1"/>
          </p:cNvSpPr>
          <p:nvPr/>
        </p:nvSpPr>
        <p:spPr bwMode="auto">
          <a:xfrm>
            <a:off x="2954338" y="2382838"/>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200" b="0"/>
              <a:t>102</a:t>
            </a:r>
          </a:p>
        </p:txBody>
      </p:sp>
      <p:grpSp>
        <p:nvGrpSpPr>
          <p:cNvPr id="134156" name="Group 18"/>
          <p:cNvGrpSpPr>
            <a:grpSpLocks/>
          </p:cNvGrpSpPr>
          <p:nvPr/>
        </p:nvGrpSpPr>
        <p:grpSpPr bwMode="auto">
          <a:xfrm>
            <a:off x="2916238" y="1878013"/>
            <a:ext cx="490537" cy="446087"/>
            <a:chOff x="171" y="1391"/>
            <a:chExt cx="196" cy="180"/>
          </a:xfrm>
        </p:grpSpPr>
        <p:grpSp>
          <p:nvGrpSpPr>
            <p:cNvPr id="134298" name="Group 19"/>
            <p:cNvGrpSpPr>
              <a:grpSpLocks/>
            </p:cNvGrpSpPr>
            <p:nvPr/>
          </p:nvGrpSpPr>
          <p:grpSpPr bwMode="auto">
            <a:xfrm>
              <a:off x="171" y="1391"/>
              <a:ext cx="196" cy="180"/>
              <a:chOff x="171" y="1391"/>
              <a:chExt cx="196" cy="180"/>
            </a:xfrm>
          </p:grpSpPr>
          <p:sp>
            <p:nvSpPr>
              <p:cNvPr id="134300" name="Oval 20"/>
              <p:cNvSpPr>
                <a:spLocks noChangeArrowheads="1"/>
              </p:cNvSpPr>
              <p:nvPr/>
            </p:nvSpPr>
            <p:spPr bwMode="auto">
              <a:xfrm>
                <a:off x="259" y="139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301" name="Group 21"/>
              <p:cNvGrpSpPr>
                <a:grpSpLocks/>
              </p:cNvGrpSpPr>
              <p:nvPr/>
            </p:nvGrpSpPr>
            <p:grpSpPr bwMode="auto">
              <a:xfrm>
                <a:off x="171" y="1551"/>
                <a:ext cx="196" cy="20"/>
                <a:chOff x="171" y="1551"/>
                <a:chExt cx="196" cy="20"/>
              </a:xfrm>
            </p:grpSpPr>
            <p:sp>
              <p:nvSpPr>
                <p:cNvPr id="134302" name="Oval 22"/>
                <p:cNvSpPr>
                  <a:spLocks noChangeArrowheads="1"/>
                </p:cNvSpPr>
                <p:nvPr/>
              </p:nvSpPr>
              <p:spPr bwMode="auto">
                <a:xfrm>
                  <a:off x="347" y="155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303" name="Oval 23"/>
                <p:cNvSpPr>
                  <a:spLocks noChangeArrowheads="1"/>
                </p:cNvSpPr>
                <p:nvPr/>
              </p:nvSpPr>
              <p:spPr bwMode="auto">
                <a:xfrm>
                  <a:off x="171" y="155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99" name="Line 24"/>
            <p:cNvSpPr>
              <a:spLocks noChangeShapeType="1"/>
            </p:cNvSpPr>
            <p:nvPr/>
          </p:nvSpPr>
          <p:spPr bwMode="auto">
            <a:xfrm flipV="1">
              <a:off x="191" y="1427"/>
              <a:ext cx="68" cy="11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57" name="Rectangle 25"/>
          <p:cNvSpPr>
            <a:spLocks noChangeArrowheads="1"/>
          </p:cNvSpPr>
          <p:nvPr/>
        </p:nvSpPr>
        <p:spPr bwMode="auto">
          <a:xfrm>
            <a:off x="2898775" y="3476625"/>
            <a:ext cx="527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021D</a:t>
            </a:r>
          </a:p>
        </p:txBody>
      </p:sp>
      <p:grpSp>
        <p:nvGrpSpPr>
          <p:cNvPr id="134158" name="Group 26"/>
          <p:cNvGrpSpPr>
            <a:grpSpLocks/>
          </p:cNvGrpSpPr>
          <p:nvPr/>
        </p:nvGrpSpPr>
        <p:grpSpPr bwMode="auto">
          <a:xfrm>
            <a:off x="2914650" y="2979738"/>
            <a:ext cx="490538" cy="444500"/>
            <a:chOff x="171" y="1641"/>
            <a:chExt cx="196" cy="180"/>
          </a:xfrm>
        </p:grpSpPr>
        <p:grpSp>
          <p:nvGrpSpPr>
            <p:cNvPr id="134291" name="Group 27"/>
            <p:cNvGrpSpPr>
              <a:grpSpLocks/>
            </p:cNvGrpSpPr>
            <p:nvPr/>
          </p:nvGrpSpPr>
          <p:grpSpPr bwMode="auto">
            <a:xfrm>
              <a:off x="171" y="1641"/>
              <a:ext cx="196" cy="180"/>
              <a:chOff x="171" y="1641"/>
              <a:chExt cx="196" cy="180"/>
            </a:xfrm>
          </p:grpSpPr>
          <p:sp>
            <p:nvSpPr>
              <p:cNvPr id="134294" name="Oval 28"/>
              <p:cNvSpPr>
                <a:spLocks noChangeArrowheads="1"/>
              </p:cNvSpPr>
              <p:nvPr/>
            </p:nvSpPr>
            <p:spPr bwMode="auto">
              <a:xfrm>
                <a:off x="259" y="164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95" name="Group 29"/>
              <p:cNvGrpSpPr>
                <a:grpSpLocks/>
              </p:cNvGrpSpPr>
              <p:nvPr/>
            </p:nvGrpSpPr>
            <p:grpSpPr bwMode="auto">
              <a:xfrm>
                <a:off x="171" y="1801"/>
                <a:ext cx="196" cy="20"/>
                <a:chOff x="171" y="1801"/>
                <a:chExt cx="196" cy="20"/>
              </a:xfrm>
            </p:grpSpPr>
            <p:sp>
              <p:nvSpPr>
                <p:cNvPr id="134296" name="Oval 30"/>
                <p:cNvSpPr>
                  <a:spLocks noChangeArrowheads="1"/>
                </p:cNvSpPr>
                <p:nvPr/>
              </p:nvSpPr>
              <p:spPr bwMode="auto">
                <a:xfrm>
                  <a:off x="347" y="180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97" name="Oval 31"/>
                <p:cNvSpPr>
                  <a:spLocks noChangeArrowheads="1"/>
                </p:cNvSpPr>
                <p:nvPr/>
              </p:nvSpPr>
              <p:spPr bwMode="auto">
                <a:xfrm>
                  <a:off x="171" y="180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92" name="Line 32"/>
            <p:cNvSpPr>
              <a:spLocks noChangeShapeType="1"/>
            </p:cNvSpPr>
            <p:nvPr/>
          </p:nvSpPr>
          <p:spPr bwMode="auto">
            <a:xfrm flipH="1">
              <a:off x="195" y="1671"/>
              <a:ext cx="60" cy="111"/>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93" name="Line 33"/>
            <p:cNvSpPr>
              <a:spLocks noChangeShapeType="1"/>
            </p:cNvSpPr>
            <p:nvPr/>
          </p:nvSpPr>
          <p:spPr bwMode="auto">
            <a:xfrm>
              <a:off x="282" y="1677"/>
              <a:ext cx="57" cy="9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59" name="Rectangle 34"/>
          <p:cNvSpPr>
            <a:spLocks noChangeArrowheads="1"/>
          </p:cNvSpPr>
          <p:nvPr/>
        </p:nvSpPr>
        <p:spPr bwMode="auto">
          <a:xfrm>
            <a:off x="2898775" y="4645025"/>
            <a:ext cx="527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021U</a:t>
            </a:r>
          </a:p>
        </p:txBody>
      </p:sp>
      <p:grpSp>
        <p:nvGrpSpPr>
          <p:cNvPr id="134160" name="Group 35"/>
          <p:cNvGrpSpPr>
            <a:grpSpLocks/>
          </p:cNvGrpSpPr>
          <p:nvPr/>
        </p:nvGrpSpPr>
        <p:grpSpPr bwMode="auto">
          <a:xfrm>
            <a:off x="2852738" y="4148138"/>
            <a:ext cx="615950" cy="444500"/>
            <a:chOff x="146" y="1927"/>
            <a:chExt cx="246" cy="180"/>
          </a:xfrm>
        </p:grpSpPr>
        <p:grpSp>
          <p:nvGrpSpPr>
            <p:cNvPr id="134284" name="Group 36"/>
            <p:cNvGrpSpPr>
              <a:grpSpLocks/>
            </p:cNvGrpSpPr>
            <p:nvPr/>
          </p:nvGrpSpPr>
          <p:grpSpPr bwMode="auto">
            <a:xfrm>
              <a:off x="146" y="1927"/>
              <a:ext cx="246" cy="180"/>
              <a:chOff x="146" y="1927"/>
              <a:chExt cx="246" cy="180"/>
            </a:xfrm>
          </p:grpSpPr>
          <p:sp>
            <p:nvSpPr>
              <p:cNvPr id="134287" name="Oval 37"/>
              <p:cNvSpPr>
                <a:spLocks noChangeArrowheads="1"/>
              </p:cNvSpPr>
              <p:nvPr/>
            </p:nvSpPr>
            <p:spPr bwMode="auto">
              <a:xfrm>
                <a:off x="256" y="1927"/>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88" name="Group 38"/>
              <p:cNvGrpSpPr>
                <a:grpSpLocks/>
              </p:cNvGrpSpPr>
              <p:nvPr/>
            </p:nvGrpSpPr>
            <p:grpSpPr bwMode="auto">
              <a:xfrm>
                <a:off x="146" y="2087"/>
                <a:ext cx="246" cy="20"/>
                <a:chOff x="146" y="2087"/>
                <a:chExt cx="246" cy="20"/>
              </a:xfrm>
            </p:grpSpPr>
            <p:sp>
              <p:nvSpPr>
                <p:cNvPr id="134289" name="Oval 39"/>
                <p:cNvSpPr>
                  <a:spLocks noChangeArrowheads="1"/>
                </p:cNvSpPr>
                <p:nvPr/>
              </p:nvSpPr>
              <p:spPr bwMode="auto">
                <a:xfrm>
                  <a:off x="365" y="2087"/>
                  <a:ext cx="27"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90" name="Oval 40"/>
                <p:cNvSpPr>
                  <a:spLocks noChangeArrowheads="1"/>
                </p:cNvSpPr>
                <p:nvPr/>
              </p:nvSpPr>
              <p:spPr bwMode="auto">
                <a:xfrm>
                  <a:off x="146" y="2087"/>
                  <a:ext cx="27"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85" name="Line 41"/>
            <p:cNvSpPr>
              <a:spLocks noChangeShapeType="1"/>
            </p:cNvSpPr>
            <p:nvPr/>
          </p:nvSpPr>
          <p:spPr bwMode="auto">
            <a:xfrm flipV="1">
              <a:off x="177" y="1970"/>
              <a:ext cx="78"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86" name="Line 42"/>
            <p:cNvSpPr>
              <a:spLocks noChangeShapeType="1"/>
            </p:cNvSpPr>
            <p:nvPr/>
          </p:nvSpPr>
          <p:spPr bwMode="auto">
            <a:xfrm flipH="1" flipV="1">
              <a:off x="289" y="1970"/>
              <a:ext cx="71"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61" name="Rectangle 43"/>
          <p:cNvSpPr>
            <a:spLocks noChangeArrowheads="1"/>
          </p:cNvSpPr>
          <p:nvPr/>
        </p:nvSpPr>
        <p:spPr bwMode="auto">
          <a:xfrm>
            <a:off x="2903538" y="5826125"/>
            <a:ext cx="519112"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021C</a:t>
            </a:r>
          </a:p>
        </p:txBody>
      </p:sp>
      <p:grpSp>
        <p:nvGrpSpPr>
          <p:cNvPr id="134162" name="Group 44"/>
          <p:cNvGrpSpPr>
            <a:grpSpLocks/>
          </p:cNvGrpSpPr>
          <p:nvPr/>
        </p:nvGrpSpPr>
        <p:grpSpPr bwMode="auto">
          <a:xfrm>
            <a:off x="2868613" y="5318125"/>
            <a:ext cx="585787" cy="444500"/>
            <a:chOff x="152" y="2200"/>
            <a:chExt cx="234" cy="180"/>
          </a:xfrm>
        </p:grpSpPr>
        <p:grpSp>
          <p:nvGrpSpPr>
            <p:cNvPr id="134277" name="Group 45"/>
            <p:cNvGrpSpPr>
              <a:grpSpLocks/>
            </p:cNvGrpSpPr>
            <p:nvPr/>
          </p:nvGrpSpPr>
          <p:grpSpPr bwMode="auto">
            <a:xfrm>
              <a:off x="152" y="2200"/>
              <a:ext cx="234" cy="180"/>
              <a:chOff x="152" y="2200"/>
              <a:chExt cx="234" cy="180"/>
            </a:xfrm>
          </p:grpSpPr>
          <p:sp>
            <p:nvSpPr>
              <p:cNvPr id="134280" name="Oval 46"/>
              <p:cNvSpPr>
                <a:spLocks noChangeArrowheads="1"/>
              </p:cNvSpPr>
              <p:nvPr/>
            </p:nvSpPr>
            <p:spPr bwMode="auto">
              <a:xfrm>
                <a:off x="256" y="2200"/>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81" name="Group 47"/>
              <p:cNvGrpSpPr>
                <a:grpSpLocks/>
              </p:cNvGrpSpPr>
              <p:nvPr/>
            </p:nvGrpSpPr>
            <p:grpSpPr bwMode="auto">
              <a:xfrm>
                <a:off x="152" y="2360"/>
                <a:ext cx="234" cy="20"/>
                <a:chOff x="152" y="2360"/>
                <a:chExt cx="234" cy="20"/>
              </a:xfrm>
            </p:grpSpPr>
            <p:sp>
              <p:nvSpPr>
                <p:cNvPr id="134282" name="Oval 48"/>
                <p:cNvSpPr>
                  <a:spLocks noChangeArrowheads="1"/>
                </p:cNvSpPr>
                <p:nvPr/>
              </p:nvSpPr>
              <p:spPr bwMode="auto">
                <a:xfrm>
                  <a:off x="361" y="2360"/>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83" name="Oval 49"/>
                <p:cNvSpPr>
                  <a:spLocks noChangeArrowheads="1"/>
                </p:cNvSpPr>
                <p:nvPr/>
              </p:nvSpPr>
              <p:spPr bwMode="auto">
                <a:xfrm>
                  <a:off x="152" y="2360"/>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78" name="Line 50"/>
            <p:cNvSpPr>
              <a:spLocks noChangeShapeType="1"/>
            </p:cNvSpPr>
            <p:nvPr/>
          </p:nvSpPr>
          <p:spPr bwMode="auto">
            <a:xfrm flipV="1">
              <a:off x="181" y="2239"/>
              <a:ext cx="75"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79" name="Line 51"/>
            <p:cNvSpPr>
              <a:spLocks noChangeShapeType="1"/>
            </p:cNvSpPr>
            <p:nvPr/>
          </p:nvSpPr>
          <p:spPr bwMode="auto">
            <a:xfrm>
              <a:off x="277" y="2242"/>
              <a:ext cx="89" cy="1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63" name="Text Box 52"/>
          <p:cNvSpPr txBox="1">
            <a:spLocks noChangeArrowheads="1"/>
          </p:cNvSpPr>
          <p:nvPr/>
        </p:nvSpPr>
        <p:spPr bwMode="auto">
          <a:xfrm>
            <a:off x="2928938"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(2)</a:t>
            </a:r>
          </a:p>
        </p:txBody>
      </p:sp>
      <p:sp>
        <p:nvSpPr>
          <p:cNvPr id="134164" name="Rectangle 53"/>
          <p:cNvSpPr>
            <a:spLocks noChangeArrowheads="1"/>
          </p:cNvSpPr>
          <p:nvPr/>
        </p:nvSpPr>
        <p:spPr bwMode="auto">
          <a:xfrm>
            <a:off x="4227513" y="2382838"/>
            <a:ext cx="515937"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111D</a:t>
            </a:r>
          </a:p>
        </p:txBody>
      </p:sp>
      <p:grpSp>
        <p:nvGrpSpPr>
          <p:cNvPr id="134165" name="Group 54"/>
          <p:cNvGrpSpPr>
            <a:grpSpLocks/>
          </p:cNvGrpSpPr>
          <p:nvPr/>
        </p:nvGrpSpPr>
        <p:grpSpPr bwMode="auto">
          <a:xfrm>
            <a:off x="4195763" y="1878013"/>
            <a:ext cx="587375" cy="446087"/>
            <a:chOff x="152" y="2481"/>
            <a:chExt cx="234" cy="180"/>
          </a:xfrm>
        </p:grpSpPr>
        <p:sp>
          <p:nvSpPr>
            <p:cNvPr id="134273" name="Oval 55"/>
            <p:cNvSpPr>
              <a:spLocks noChangeArrowheads="1"/>
            </p:cNvSpPr>
            <p:nvPr/>
          </p:nvSpPr>
          <p:spPr bwMode="auto">
            <a:xfrm>
              <a:off x="256" y="2481"/>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74" name="Group 56"/>
            <p:cNvGrpSpPr>
              <a:grpSpLocks/>
            </p:cNvGrpSpPr>
            <p:nvPr/>
          </p:nvGrpSpPr>
          <p:grpSpPr bwMode="auto">
            <a:xfrm>
              <a:off x="152" y="2641"/>
              <a:ext cx="234" cy="20"/>
              <a:chOff x="152" y="2641"/>
              <a:chExt cx="234" cy="20"/>
            </a:xfrm>
          </p:grpSpPr>
          <p:sp>
            <p:nvSpPr>
              <p:cNvPr id="134275" name="Oval 57"/>
              <p:cNvSpPr>
                <a:spLocks noChangeArrowheads="1"/>
              </p:cNvSpPr>
              <p:nvPr/>
            </p:nvSpPr>
            <p:spPr bwMode="auto">
              <a:xfrm>
                <a:off x="361" y="2641"/>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76" name="Oval 58"/>
              <p:cNvSpPr>
                <a:spLocks noChangeArrowheads="1"/>
              </p:cNvSpPr>
              <p:nvPr/>
            </p:nvSpPr>
            <p:spPr bwMode="auto">
              <a:xfrm>
                <a:off x="152" y="2641"/>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66" name="Line 59"/>
          <p:cNvSpPr>
            <a:spLocks noChangeShapeType="1"/>
          </p:cNvSpPr>
          <p:nvPr/>
        </p:nvSpPr>
        <p:spPr bwMode="auto">
          <a:xfrm>
            <a:off x="4510088" y="1982788"/>
            <a:ext cx="222250" cy="28257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67" name="Line 60"/>
          <p:cNvSpPr>
            <a:spLocks noChangeShapeType="1"/>
          </p:cNvSpPr>
          <p:nvPr/>
        </p:nvSpPr>
        <p:spPr bwMode="auto">
          <a:xfrm>
            <a:off x="4281488" y="2301875"/>
            <a:ext cx="39846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68" name="Rectangle 61"/>
          <p:cNvSpPr>
            <a:spLocks noChangeArrowheads="1"/>
          </p:cNvSpPr>
          <p:nvPr/>
        </p:nvSpPr>
        <p:spPr bwMode="auto">
          <a:xfrm>
            <a:off x="4229100" y="3476625"/>
            <a:ext cx="51593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111U</a:t>
            </a:r>
          </a:p>
        </p:txBody>
      </p:sp>
      <p:grpSp>
        <p:nvGrpSpPr>
          <p:cNvPr id="134169" name="Group 62"/>
          <p:cNvGrpSpPr>
            <a:grpSpLocks/>
          </p:cNvGrpSpPr>
          <p:nvPr/>
        </p:nvGrpSpPr>
        <p:grpSpPr bwMode="auto">
          <a:xfrm>
            <a:off x="4197350" y="2979738"/>
            <a:ext cx="585788" cy="444500"/>
            <a:chOff x="152" y="2768"/>
            <a:chExt cx="234" cy="180"/>
          </a:xfrm>
        </p:grpSpPr>
        <p:sp>
          <p:nvSpPr>
            <p:cNvPr id="134269" name="Oval 63"/>
            <p:cNvSpPr>
              <a:spLocks noChangeArrowheads="1"/>
            </p:cNvSpPr>
            <p:nvPr/>
          </p:nvSpPr>
          <p:spPr bwMode="auto">
            <a:xfrm>
              <a:off x="256" y="2768"/>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70" name="Group 64"/>
            <p:cNvGrpSpPr>
              <a:grpSpLocks/>
            </p:cNvGrpSpPr>
            <p:nvPr/>
          </p:nvGrpSpPr>
          <p:grpSpPr bwMode="auto">
            <a:xfrm>
              <a:off x="152" y="2928"/>
              <a:ext cx="234" cy="20"/>
              <a:chOff x="152" y="2928"/>
              <a:chExt cx="234" cy="20"/>
            </a:xfrm>
          </p:grpSpPr>
          <p:sp>
            <p:nvSpPr>
              <p:cNvPr id="134271" name="Oval 65"/>
              <p:cNvSpPr>
                <a:spLocks noChangeArrowheads="1"/>
              </p:cNvSpPr>
              <p:nvPr/>
            </p:nvSpPr>
            <p:spPr bwMode="auto">
              <a:xfrm>
                <a:off x="361" y="2928"/>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72" name="Oval 66"/>
              <p:cNvSpPr>
                <a:spLocks noChangeArrowheads="1"/>
              </p:cNvSpPr>
              <p:nvPr/>
            </p:nvSpPr>
            <p:spPr bwMode="auto">
              <a:xfrm>
                <a:off x="152" y="2928"/>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70" name="Line 67"/>
          <p:cNvSpPr>
            <a:spLocks noChangeShapeType="1"/>
          </p:cNvSpPr>
          <p:nvPr/>
        </p:nvSpPr>
        <p:spPr bwMode="auto">
          <a:xfrm>
            <a:off x="4522788" y="3068638"/>
            <a:ext cx="173037" cy="25241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71" name="Line 68"/>
          <p:cNvSpPr>
            <a:spLocks noChangeShapeType="1"/>
          </p:cNvSpPr>
          <p:nvPr/>
        </p:nvSpPr>
        <p:spPr bwMode="auto">
          <a:xfrm>
            <a:off x="4283075" y="3402013"/>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72" name="Rectangle 69"/>
          <p:cNvSpPr>
            <a:spLocks noChangeArrowheads="1"/>
          </p:cNvSpPr>
          <p:nvPr/>
        </p:nvSpPr>
        <p:spPr bwMode="auto">
          <a:xfrm>
            <a:off x="4237038" y="4645025"/>
            <a:ext cx="51117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030T</a:t>
            </a:r>
          </a:p>
        </p:txBody>
      </p:sp>
      <p:grpSp>
        <p:nvGrpSpPr>
          <p:cNvPr id="134173" name="Group 70"/>
          <p:cNvGrpSpPr>
            <a:grpSpLocks/>
          </p:cNvGrpSpPr>
          <p:nvPr/>
        </p:nvGrpSpPr>
        <p:grpSpPr bwMode="auto">
          <a:xfrm>
            <a:off x="4197350" y="4148138"/>
            <a:ext cx="585788" cy="444500"/>
            <a:chOff x="152" y="3065"/>
            <a:chExt cx="234" cy="180"/>
          </a:xfrm>
        </p:grpSpPr>
        <p:grpSp>
          <p:nvGrpSpPr>
            <p:cNvPr id="134261" name="Group 71"/>
            <p:cNvGrpSpPr>
              <a:grpSpLocks/>
            </p:cNvGrpSpPr>
            <p:nvPr/>
          </p:nvGrpSpPr>
          <p:grpSpPr bwMode="auto">
            <a:xfrm>
              <a:off x="152" y="3065"/>
              <a:ext cx="234" cy="180"/>
              <a:chOff x="152" y="3065"/>
              <a:chExt cx="234" cy="180"/>
            </a:xfrm>
          </p:grpSpPr>
          <p:sp>
            <p:nvSpPr>
              <p:cNvPr id="134265" name="Oval 72"/>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66" name="Group 73"/>
              <p:cNvGrpSpPr>
                <a:grpSpLocks/>
              </p:cNvGrpSpPr>
              <p:nvPr/>
            </p:nvGrpSpPr>
            <p:grpSpPr bwMode="auto">
              <a:xfrm>
                <a:off x="152" y="3225"/>
                <a:ext cx="234" cy="20"/>
                <a:chOff x="152" y="3225"/>
                <a:chExt cx="234" cy="20"/>
              </a:xfrm>
            </p:grpSpPr>
            <p:sp>
              <p:nvSpPr>
                <p:cNvPr id="134267" name="Oval 74"/>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68" name="Oval 75"/>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62" name="Line 76"/>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63" name="Line 77"/>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64" name="Line 78"/>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74" name="Rectangle 79"/>
          <p:cNvSpPr>
            <a:spLocks noChangeArrowheads="1"/>
          </p:cNvSpPr>
          <p:nvPr/>
        </p:nvSpPr>
        <p:spPr bwMode="auto">
          <a:xfrm>
            <a:off x="4232275" y="5827713"/>
            <a:ext cx="519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030C</a:t>
            </a:r>
          </a:p>
        </p:txBody>
      </p:sp>
      <p:grpSp>
        <p:nvGrpSpPr>
          <p:cNvPr id="134175" name="Group 80"/>
          <p:cNvGrpSpPr>
            <a:grpSpLocks/>
          </p:cNvGrpSpPr>
          <p:nvPr/>
        </p:nvGrpSpPr>
        <p:grpSpPr bwMode="auto">
          <a:xfrm>
            <a:off x="4197350" y="5316538"/>
            <a:ext cx="585788" cy="444500"/>
            <a:chOff x="152" y="3333"/>
            <a:chExt cx="234" cy="180"/>
          </a:xfrm>
        </p:grpSpPr>
        <p:grpSp>
          <p:nvGrpSpPr>
            <p:cNvPr id="134253" name="Group 81"/>
            <p:cNvGrpSpPr>
              <a:grpSpLocks/>
            </p:cNvGrpSpPr>
            <p:nvPr/>
          </p:nvGrpSpPr>
          <p:grpSpPr bwMode="auto">
            <a:xfrm>
              <a:off x="152" y="3333"/>
              <a:ext cx="234" cy="180"/>
              <a:chOff x="152" y="3333"/>
              <a:chExt cx="234" cy="180"/>
            </a:xfrm>
          </p:grpSpPr>
          <p:sp>
            <p:nvSpPr>
              <p:cNvPr id="134257" name="Oval 82"/>
              <p:cNvSpPr>
                <a:spLocks noChangeArrowheads="1"/>
              </p:cNvSpPr>
              <p:nvPr/>
            </p:nvSpPr>
            <p:spPr bwMode="auto">
              <a:xfrm>
                <a:off x="256" y="3333"/>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58" name="Group 83"/>
              <p:cNvGrpSpPr>
                <a:grpSpLocks/>
              </p:cNvGrpSpPr>
              <p:nvPr/>
            </p:nvGrpSpPr>
            <p:grpSpPr bwMode="auto">
              <a:xfrm>
                <a:off x="152" y="3493"/>
                <a:ext cx="234" cy="20"/>
                <a:chOff x="152" y="3493"/>
                <a:chExt cx="234" cy="20"/>
              </a:xfrm>
            </p:grpSpPr>
            <p:sp>
              <p:nvSpPr>
                <p:cNvPr id="134259" name="Oval 84"/>
                <p:cNvSpPr>
                  <a:spLocks noChangeArrowheads="1"/>
                </p:cNvSpPr>
                <p:nvPr/>
              </p:nvSpPr>
              <p:spPr bwMode="auto">
                <a:xfrm>
                  <a:off x="361" y="3493"/>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60" name="Oval 85"/>
                <p:cNvSpPr>
                  <a:spLocks noChangeArrowheads="1"/>
                </p:cNvSpPr>
                <p:nvPr/>
              </p:nvSpPr>
              <p:spPr bwMode="auto">
                <a:xfrm>
                  <a:off x="152" y="3493"/>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54" name="Line 86"/>
            <p:cNvSpPr>
              <a:spLocks noChangeShapeType="1"/>
            </p:cNvSpPr>
            <p:nvPr/>
          </p:nvSpPr>
          <p:spPr bwMode="auto">
            <a:xfrm>
              <a:off x="282" y="3369"/>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55" name="Line 87"/>
            <p:cNvSpPr>
              <a:spLocks noChangeShapeType="1"/>
            </p:cNvSpPr>
            <p:nvPr/>
          </p:nvSpPr>
          <p:spPr bwMode="auto">
            <a:xfrm>
              <a:off x="186" y="3504"/>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56" name="Line 88"/>
            <p:cNvSpPr>
              <a:spLocks noChangeShapeType="1"/>
            </p:cNvSpPr>
            <p:nvPr/>
          </p:nvSpPr>
          <p:spPr bwMode="auto">
            <a:xfrm flipH="1">
              <a:off x="180" y="3372"/>
              <a:ext cx="72" cy="10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76" name="Text Box 89"/>
          <p:cNvSpPr txBox="1">
            <a:spLocks noChangeArrowheads="1"/>
          </p:cNvSpPr>
          <p:nvPr/>
        </p:nvSpPr>
        <p:spPr bwMode="auto">
          <a:xfrm>
            <a:off x="4257675"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(3)</a:t>
            </a:r>
          </a:p>
        </p:txBody>
      </p:sp>
      <p:sp>
        <p:nvSpPr>
          <p:cNvPr id="134177" name="Rectangle 90"/>
          <p:cNvSpPr>
            <a:spLocks noChangeArrowheads="1"/>
          </p:cNvSpPr>
          <p:nvPr/>
        </p:nvSpPr>
        <p:spPr bwMode="auto">
          <a:xfrm>
            <a:off x="5613400" y="2392363"/>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201</a:t>
            </a:r>
          </a:p>
        </p:txBody>
      </p:sp>
      <p:grpSp>
        <p:nvGrpSpPr>
          <p:cNvPr id="134178" name="Group 91"/>
          <p:cNvGrpSpPr>
            <a:grpSpLocks/>
          </p:cNvGrpSpPr>
          <p:nvPr/>
        </p:nvGrpSpPr>
        <p:grpSpPr bwMode="auto">
          <a:xfrm>
            <a:off x="5526088" y="1868488"/>
            <a:ext cx="585787" cy="487362"/>
            <a:chOff x="152" y="3603"/>
            <a:chExt cx="234" cy="197"/>
          </a:xfrm>
        </p:grpSpPr>
        <p:grpSp>
          <p:nvGrpSpPr>
            <p:cNvPr id="134246" name="Group 92"/>
            <p:cNvGrpSpPr>
              <a:grpSpLocks/>
            </p:cNvGrpSpPr>
            <p:nvPr/>
          </p:nvGrpSpPr>
          <p:grpSpPr bwMode="auto">
            <a:xfrm>
              <a:off x="152" y="3603"/>
              <a:ext cx="234" cy="197"/>
              <a:chOff x="152" y="3603"/>
              <a:chExt cx="234" cy="197"/>
            </a:xfrm>
          </p:grpSpPr>
          <p:sp>
            <p:nvSpPr>
              <p:cNvPr id="134249" name="Oval 93"/>
              <p:cNvSpPr>
                <a:spLocks noChangeArrowheads="1"/>
              </p:cNvSpPr>
              <p:nvPr/>
            </p:nvSpPr>
            <p:spPr bwMode="auto">
              <a:xfrm>
                <a:off x="256" y="360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50" name="Group 94"/>
              <p:cNvGrpSpPr>
                <a:grpSpLocks/>
              </p:cNvGrpSpPr>
              <p:nvPr/>
            </p:nvGrpSpPr>
            <p:grpSpPr bwMode="auto">
              <a:xfrm>
                <a:off x="152" y="3777"/>
                <a:ext cx="234" cy="23"/>
                <a:chOff x="152" y="3777"/>
                <a:chExt cx="234" cy="23"/>
              </a:xfrm>
            </p:grpSpPr>
            <p:sp>
              <p:nvSpPr>
                <p:cNvPr id="134251" name="Oval 95"/>
                <p:cNvSpPr>
                  <a:spLocks noChangeArrowheads="1"/>
                </p:cNvSpPr>
                <p:nvPr/>
              </p:nvSpPr>
              <p:spPr bwMode="auto">
                <a:xfrm>
                  <a:off x="361" y="377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52" name="Oval 96"/>
                <p:cNvSpPr>
                  <a:spLocks noChangeArrowheads="1"/>
                </p:cNvSpPr>
                <p:nvPr/>
              </p:nvSpPr>
              <p:spPr bwMode="auto">
                <a:xfrm>
                  <a:off x="152" y="377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47" name="Line 97"/>
            <p:cNvSpPr>
              <a:spLocks noChangeShapeType="1"/>
            </p:cNvSpPr>
            <p:nvPr/>
          </p:nvSpPr>
          <p:spPr bwMode="auto">
            <a:xfrm>
              <a:off x="186" y="3790"/>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48" name="Line 98"/>
            <p:cNvSpPr>
              <a:spLocks noChangeShapeType="1"/>
            </p:cNvSpPr>
            <p:nvPr/>
          </p:nvSpPr>
          <p:spPr bwMode="auto">
            <a:xfrm flipH="1">
              <a:off x="180" y="3647"/>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79" name="Rectangle 99"/>
          <p:cNvSpPr>
            <a:spLocks noChangeArrowheads="1"/>
          </p:cNvSpPr>
          <p:nvPr/>
        </p:nvSpPr>
        <p:spPr bwMode="auto">
          <a:xfrm>
            <a:off x="5556250" y="3486150"/>
            <a:ext cx="527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120D</a:t>
            </a:r>
          </a:p>
        </p:txBody>
      </p:sp>
      <p:grpSp>
        <p:nvGrpSpPr>
          <p:cNvPr id="134180" name="Group 100"/>
          <p:cNvGrpSpPr>
            <a:grpSpLocks/>
          </p:cNvGrpSpPr>
          <p:nvPr/>
        </p:nvGrpSpPr>
        <p:grpSpPr bwMode="auto">
          <a:xfrm>
            <a:off x="5524500" y="2970213"/>
            <a:ext cx="587375" cy="487362"/>
            <a:chOff x="152" y="3883"/>
            <a:chExt cx="234" cy="197"/>
          </a:xfrm>
        </p:grpSpPr>
        <p:sp>
          <p:nvSpPr>
            <p:cNvPr id="134242" name="Oval 101"/>
            <p:cNvSpPr>
              <a:spLocks noChangeArrowheads="1"/>
            </p:cNvSpPr>
            <p:nvPr/>
          </p:nvSpPr>
          <p:spPr bwMode="auto">
            <a:xfrm>
              <a:off x="256" y="388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43" name="Group 102"/>
            <p:cNvGrpSpPr>
              <a:grpSpLocks/>
            </p:cNvGrpSpPr>
            <p:nvPr/>
          </p:nvGrpSpPr>
          <p:grpSpPr bwMode="auto">
            <a:xfrm>
              <a:off x="152" y="4057"/>
              <a:ext cx="234" cy="23"/>
              <a:chOff x="152" y="4057"/>
              <a:chExt cx="234" cy="23"/>
            </a:xfrm>
          </p:grpSpPr>
          <p:sp>
            <p:nvSpPr>
              <p:cNvPr id="134244" name="Oval 103"/>
              <p:cNvSpPr>
                <a:spLocks noChangeArrowheads="1"/>
              </p:cNvSpPr>
              <p:nvPr/>
            </p:nvSpPr>
            <p:spPr bwMode="auto">
              <a:xfrm>
                <a:off x="361" y="405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45" name="Oval 104"/>
              <p:cNvSpPr>
                <a:spLocks noChangeArrowheads="1"/>
              </p:cNvSpPr>
              <p:nvPr/>
            </p:nvSpPr>
            <p:spPr bwMode="auto">
              <a:xfrm>
                <a:off x="152" y="405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81" name="Line 105"/>
          <p:cNvSpPr>
            <a:spLocks noChangeShapeType="1"/>
          </p:cNvSpPr>
          <p:nvPr/>
        </p:nvSpPr>
        <p:spPr bwMode="auto">
          <a:xfrm>
            <a:off x="5610225" y="3432175"/>
            <a:ext cx="39846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2" name="Line 106"/>
          <p:cNvSpPr>
            <a:spLocks noChangeShapeType="1"/>
          </p:cNvSpPr>
          <p:nvPr/>
        </p:nvSpPr>
        <p:spPr bwMode="auto">
          <a:xfrm flipH="1">
            <a:off x="5594350" y="3079750"/>
            <a:ext cx="196850" cy="2809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3" name="Line 107"/>
          <p:cNvSpPr>
            <a:spLocks noChangeShapeType="1"/>
          </p:cNvSpPr>
          <p:nvPr/>
        </p:nvSpPr>
        <p:spPr bwMode="auto">
          <a:xfrm>
            <a:off x="5851525" y="3086100"/>
            <a:ext cx="173038" cy="2603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4" name="Rectangle 108"/>
          <p:cNvSpPr>
            <a:spLocks noChangeArrowheads="1"/>
          </p:cNvSpPr>
          <p:nvPr/>
        </p:nvSpPr>
        <p:spPr bwMode="auto">
          <a:xfrm>
            <a:off x="5556250" y="4656138"/>
            <a:ext cx="527050"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120U</a:t>
            </a:r>
          </a:p>
        </p:txBody>
      </p:sp>
      <p:grpSp>
        <p:nvGrpSpPr>
          <p:cNvPr id="134185" name="Group 109"/>
          <p:cNvGrpSpPr>
            <a:grpSpLocks/>
          </p:cNvGrpSpPr>
          <p:nvPr/>
        </p:nvGrpSpPr>
        <p:grpSpPr bwMode="auto">
          <a:xfrm>
            <a:off x="5524500" y="4137025"/>
            <a:ext cx="587375" cy="487363"/>
            <a:chOff x="152" y="4185"/>
            <a:chExt cx="234" cy="197"/>
          </a:xfrm>
        </p:grpSpPr>
        <p:sp>
          <p:nvSpPr>
            <p:cNvPr id="134238" name="Oval 110"/>
            <p:cNvSpPr>
              <a:spLocks noChangeArrowheads="1"/>
            </p:cNvSpPr>
            <p:nvPr/>
          </p:nvSpPr>
          <p:spPr bwMode="auto">
            <a:xfrm>
              <a:off x="256" y="4185"/>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39" name="Group 111"/>
            <p:cNvGrpSpPr>
              <a:grpSpLocks/>
            </p:cNvGrpSpPr>
            <p:nvPr/>
          </p:nvGrpSpPr>
          <p:grpSpPr bwMode="auto">
            <a:xfrm>
              <a:off x="152" y="4359"/>
              <a:ext cx="234" cy="23"/>
              <a:chOff x="152" y="4359"/>
              <a:chExt cx="234" cy="23"/>
            </a:xfrm>
          </p:grpSpPr>
          <p:sp>
            <p:nvSpPr>
              <p:cNvPr id="134240" name="Oval 112"/>
              <p:cNvSpPr>
                <a:spLocks noChangeArrowheads="1"/>
              </p:cNvSpPr>
              <p:nvPr/>
            </p:nvSpPr>
            <p:spPr bwMode="auto">
              <a:xfrm>
                <a:off x="361" y="4359"/>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41" name="Oval 113"/>
              <p:cNvSpPr>
                <a:spLocks noChangeArrowheads="1"/>
              </p:cNvSpPr>
              <p:nvPr/>
            </p:nvSpPr>
            <p:spPr bwMode="auto">
              <a:xfrm>
                <a:off x="152" y="4359"/>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86" name="Line 114"/>
          <p:cNvSpPr>
            <a:spLocks noChangeShapeType="1"/>
          </p:cNvSpPr>
          <p:nvPr/>
        </p:nvSpPr>
        <p:spPr bwMode="auto">
          <a:xfrm>
            <a:off x="5610225" y="4598988"/>
            <a:ext cx="39846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7" name="Line 115"/>
          <p:cNvSpPr>
            <a:spLocks noChangeShapeType="1"/>
          </p:cNvSpPr>
          <p:nvPr/>
        </p:nvSpPr>
        <p:spPr bwMode="auto">
          <a:xfrm flipH="1">
            <a:off x="5594350" y="4246563"/>
            <a:ext cx="196850" cy="280987"/>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8" name="Line 116"/>
          <p:cNvSpPr>
            <a:spLocks noChangeShapeType="1"/>
          </p:cNvSpPr>
          <p:nvPr/>
        </p:nvSpPr>
        <p:spPr bwMode="auto">
          <a:xfrm>
            <a:off x="5851525" y="4252913"/>
            <a:ext cx="173038" cy="26035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9" name="Rectangle 117"/>
          <p:cNvSpPr>
            <a:spLocks noChangeArrowheads="1"/>
          </p:cNvSpPr>
          <p:nvPr/>
        </p:nvSpPr>
        <p:spPr bwMode="auto">
          <a:xfrm>
            <a:off x="5559425" y="5838825"/>
            <a:ext cx="519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120C</a:t>
            </a:r>
          </a:p>
        </p:txBody>
      </p:sp>
      <p:grpSp>
        <p:nvGrpSpPr>
          <p:cNvPr id="134190" name="Group 118"/>
          <p:cNvGrpSpPr>
            <a:grpSpLocks/>
          </p:cNvGrpSpPr>
          <p:nvPr/>
        </p:nvGrpSpPr>
        <p:grpSpPr bwMode="auto">
          <a:xfrm>
            <a:off x="5524500" y="5305425"/>
            <a:ext cx="585788" cy="487363"/>
            <a:chOff x="152" y="4523"/>
            <a:chExt cx="234" cy="197"/>
          </a:xfrm>
        </p:grpSpPr>
        <p:sp>
          <p:nvSpPr>
            <p:cNvPr id="134234" name="Oval 119"/>
            <p:cNvSpPr>
              <a:spLocks noChangeArrowheads="1"/>
            </p:cNvSpPr>
            <p:nvPr/>
          </p:nvSpPr>
          <p:spPr bwMode="auto">
            <a:xfrm>
              <a:off x="256" y="452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35" name="Group 120"/>
            <p:cNvGrpSpPr>
              <a:grpSpLocks/>
            </p:cNvGrpSpPr>
            <p:nvPr/>
          </p:nvGrpSpPr>
          <p:grpSpPr bwMode="auto">
            <a:xfrm>
              <a:off x="152" y="4697"/>
              <a:ext cx="234" cy="23"/>
              <a:chOff x="152" y="4697"/>
              <a:chExt cx="234" cy="23"/>
            </a:xfrm>
          </p:grpSpPr>
          <p:sp>
            <p:nvSpPr>
              <p:cNvPr id="134236" name="Oval 121"/>
              <p:cNvSpPr>
                <a:spLocks noChangeArrowheads="1"/>
              </p:cNvSpPr>
              <p:nvPr/>
            </p:nvSpPr>
            <p:spPr bwMode="auto">
              <a:xfrm>
                <a:off x="361" y="469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37" name="Oval 122"/>
              <p:cNvSpPr>
                <a:spLocks noChangeArrowheads="1"/>
              </p:cNvSpPr>
              <p:nvPr/>
            </p:nvSpPr>
            <p:spPr bwMode="auto">
              <a:xfrm>
                <a:off x="152" y="469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91" name="Line 123"/>
          <p:cNvSpPr>
            <a:spLocks noChangeShapeType="1"/>
          </p:cNvSpPr>
          <p:nvPr/>
        </p:nvSpPr>
        <p:spPr bwMode="auto">
          <a:xfrm>
            <a:off x="5610225" y="5767388"/>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2" name="Line 124"/>
          <p:cNvSpPr>
            <a:spLocks noChangeShapeType="1"/>
          </p:cNvSpPr>
          <p:nvPr/>
        </p:nvSpPr>
        <p:spPr bwMode="auto">
          <a:xfrm flipH="1">
            <a:off x="5594350" y="5414963"/>
            <a:ext cx="195263" cy="280987"/>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3" name="Line 125"/>
          <p:cNvSpPr>
            <a:spLocks noChangeShapeType="1"/>
          </p:cNvSpPr>
          <p:nvPr/>
        </p:nvSpPr>
        <p:spPr bwMode="auto">
          <a:xfrm>
            <a:off x="5849938" y="5421313"/>
            <a:ext cx="173037" cy="2603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4" name="Text Box 126"/>
          <p:cNvSpPr txBox="1">
            <a:spLocks noChangeArrowheads="1"/>
          </p:cNvSpPr>
          <p:nvPr/>
        </p:nvSpPr>
        <p:spPr bwMode="auto">
          <a:xfrm>
            <a:off x="5586413"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(4)</a:t>
            </a:r>
          </a:p>
        </p:txBody>
      </p:sp>
      <p:sp>
        <p:nvSpPr>
          <p:cNvPr id="134195" name="Rectangle 127"/>
          <p:cNvSpPr>
            <a:spLocks noChangeArrowheads="1"/>
          </p:cNvSpPr>
          <p:nvPr/>
        </p:nvSpPr>
        <p:spPr bwMode="auto">
          <a:xfrm>
            <a:off x="6884988" y="2392363"/>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210</a:t>
            </a:r>
          </a:p>
        </p:txBody>
      </p:sp>
      <p:grpSp>
        <p:nvGrpSpPr>
          <p:cNvPr id="134196" name="Group 128"/>
          <p:cNvGrpSpPr>
            <a:grpSpLocks/>
          </p:cNvGrpSpPr>
          <p:nvPr/>
        </p:nvGrpSpPr>
        <p:grpSpPr bwMode="auto">
          <a:xfrm>
            <a:off x="6797675" y="1868488"/>
            <a:ext cx="585788" cy="487362"/>
            <a:chOff x="152" y="4822"/>
            <a:chExt cx="234" cy="197"/>
          </a:xfrm>
        </p:grpSpPr>
        <p:sp>
          <p:nvSpPr>
            <p:cNvPr id="134230" name="Oval 129"/>
            <p:cNvSpPr>
              <a:spLocks noChangeArrowheads="1"/>
            </p:cNvSpPr>
            <p:nvPr/>
          </p:nvSpPr>
          <p:spPr bwMode="auto">
            <a:xfrm>
              <a:off x="256" y="4822"/>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31" name="Group 130"/>
            <p:cNvGrpSpPr>
              <a:grpSpLocks/>
            </p:cNvGrpSpPr>
            <p:nvPr/>
          </p:nvGrpSpPr>
          <p:grpSpPr bwMode="auto">
            <a:xfrm>
              <a:off x="152" y="4996"/>
              <a:ext cx="234" cy="23"/>
              <a:chOff x="152" y="4996"/>
              <a:chExt cx="234" cy="23"/>
            </a:xfrm>
          </p:grpSpPr>
          <p:sp>
            <p:nvSpPr>
              <p:cNvPr id="134232" name="Oval 131"/>
              <p:cNvSpPr>
                <a:spLocks noChangeArrowheads="1"/>
              </p:cNvSpPr>
              <p:nvPr/>
            </p:nvSpPr>
            <p:spPr bwMode="auto">
              <a:xfrm>
                <a:off x="361" y="4996"/>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33" name="Oval 132"/>
              <p:cNvSpPr>
                <a:spLocks noChangeArrowheads="1"/>
              </p:cNvSpPr>
              <p:nvPr/>
            </p:nvSpPr>
            <p:spPr bwMode="auto">
              <a:xfrm>
                <a:off x="152" y="4996"/>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97" name="Line 133"/>
          <p:cNvSpPr>
            <a:spLocks noChangeShapeType="1"/>
          </p:cNvSpPr>
          <p:nvPr/>
        </p:nvSpPr>
        <p:spPr bwMode="auto">
          <a:xfrm>
            <a:off x="6883400" y="2330450"/>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8" name="Line 134"/>
          <p:cNvSpPr>
            <a:spLocks noChangeShapeType="1"/>
          </p:cNvSpPr>
          <p:nvPr/>
        </p:nvSpPr>
        <p:spPr bwMode="auto">
          <a:xfrm flipH="1">
            <a:off x="6867525" y="1978025"/>
            <a:ext cx="195263" cy="2809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9" name="Line 135"/>
          <p:cNvSpPr>
            <a:spLocks noChangeShapeType="1"/>
          </p:cNvSpPr>
          <p:nvPr/>
        </p:nvSpPr>
        <p:spPr bwMode="auto">
          <a:xfrm>
            <a:off x="7115175" y="1962150"/>
            <a:ext cx="188913" cy="3048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00" name="Text Box 136"/>
          <p:cNvSpPr txBox="1">
            <a:spLocks noChangeArrowheads="1"/>
          </p:cNvSpPr>
          <p:nvPr/>
        </p:nvSpPr>
        <p:spPr bwMode="auto">
          <a:xfrm>
            <a:off x="6858000"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(5)</a:t>
            </a:r>
          </a:p>
        </p:txBody>
      </p:sp>
      <p:sp>
        <p:nvSpPr>
          <p:cNvPr id="134201" name="Rectangle 137"/>
          <p:cNvSpPr>
            <a:spLocks noChangeArrowheads="1"/>
          </p:cNvSpPr>
          <p:nvPr/>
        </p:nvSpPr>
        <p:spPr bwMode="auto">
          <a:xfrm>
            <a:off x="8177213" y="2392363"/>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300</a:t>
            </a:r>
          </a:p>
        </p:txBody>
      </p:sp>
      <p:grpSp>
        <p:nvGrpSpPr>
          <p:cNvPr id="134202" name="Group 138"/>
          <p:cNvGrpSpPr>
            <a:grpSpLocks/>
          </p:cNvGrpSpPr>
          <p:nvPr/>
        </p:nvGrpSpPr>
        <p:grpSpPr bwMode="auto">
          <a:xfrm>
            <a:off x="8070850" y="1868488"/>
            <a:ext cx="585788" cy="487362"/>
            <a:chOff x="152" y="5196"/>
            <a:chExt cx="234" cy="197"/>
          </a:xfrm>
        </p:grpSpPr>
        <p:grpSp>
          <p:nvGrpSpPr>
            <p:cNvPr id="134222" name="Group 139"/>
            <p:cNvGrpSpPr>
              <a:grpSpLocks/>
            </p:cNvGrpSpPr>
            <p:nvPr/>
          </p:nvGrpSpPr>
          <p:grpSpPr bwMode="auto">
            <a:xfrm>
              <a:off x="152" y="5196"/>
              <a:ext cx="234" cy="197"/>
              <a:chOff x="152" y="5196"/>
              <a:chExt cx="234" cy="197"/>
            </a:xfrm>
          </p:grpSpPr>
          <p:sp>
            <p:nvSpPr>
              <p:cNvPr id="134226" name="Oval 140"/>
              <p:cNvSpPr>
                <a:spLocks noChangeArrowheads="1"/>
              </p:cNvSpPr>
              <p:nvPr/>
            </p:nvSpPr>
            <p:spPr bwMode="auto">
              <a:xfrm>
                <a:off x="256" y="5196"/>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27" name="Group 141"/>
              <p:cNvGrpSpPr>
                <a:grpSpLocks/>
              </p:cNvGrpSpPr>
              <p:nvPr/>
            </p:nvGrpSpPr>
            <p:grpSpPr bwMode="auto">
              <a:xfrm>
                <a:off x="152" y="5370"/>
                <a:ext cx="234" cy="23"/>
                <a:chOff x="152" y="5370"/>
                <a:chExt cx="234" cy="23"/>
              </a:xfrm>
            </p:grpSpPr>
            <p:sp>
              <p:nvSpPr>
                <p:cNvPr id="134228" name="Oval 142"/>
                <p:cNvSpPr>
                  <a:spLocks noChangeArrowheads="1"/>
                </p:cNvSpPr>
                <p:nvPr/>
              </p:nvSpPr>
              <p:spPr bwMode="auto">
                <a:xfrm>
                  <a:off x="361" y="5370"/>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29" name="Oval 143"/>
                <p:cNvSpPr>
                  <a:spLocks noChangeArrowheads="1"/>
                </p:cNvSpPr>
                <p:nvPr/>
              </p:nvSpPr>
              <p:spPr bwMode="auto">
                <a:xfrm>
                  <a:off x="152" y="5370"/>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23" name="Line 144"/>
            <p:cNvSpPr>
              <a:spLocks noChangeShapeType="1"/>
            </p:cNvSpPr>
            <p:nvPr/>
          </p:nvSpPr>
          <p:spPr bwMode="auto">
            <a:xfrm>
              <a:off x="186" y="5383"/>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24" name="Line 145"/>
            <p:cNvSpPr>
              <a:spLocks noChangeShapeType="1"/>
            </p:cNvSpPr>
            <p:nvPr/>
          </p:nvSpPr>
          <p:spPr bwMode="auto">
            <a:xfrm flipH="1">
              <a:off x="180" y="5240"/>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25" name="Line 146"/>
            <p:cNvSpPr>
              <a:spLocks noChangeShapeType="1"/>
            </p:cNvSpPr>
            <p:nvPr/>
          </p:nvSpPr>
          <p:spPr bwMode="auto">
            <a:xfrm>
              <a:off x="279" y="5234"/>
              <a:ext cx="75" cy="123"/>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203" name="Text Box 147"/>
          <p:cNvSpPr txBox="1">
            <a:spLocks noChangeArrowheads="1"/>
          </p:cNvSpPr>
          <p:nvPr/>
        </p:nvSpPr>
        <p:spPr bwMode="auto">
          <a:xfrm>
            <a:off x="8131175"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(6)</a:t>
            </a:r>
          </a:p>
        </p:txBody>
      </p:sp>
      <p:sp>
        <p:nvSpPr>
          <p:cNvPr id="8"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G_634722689789_BAR"/>
          <p:cNvSpPr/>
          <p:nvPr/>
        </p:nvSpPr>
        <p:spPr>
          <a:xfrm>
            <a:off x="0" y="0"/>
            <a:ext cx="590308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0470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Local Processes</a:t>
            </a:r>
            <a:endParaRPr lang="en-US" sz="3200" dirty="0"/>
          </a:p>
        </p:txBody>
      </p:sp>
      <p:sp>
        <p:nvSpPr>
          <p:cNvPr id="3" name="Text Box 2"/>
          <p:cNvSpPr txBox="1">
            <a:spLocks noChangeArrowheads="1"/>
          </p:cNvSpPr>
          <p:nvPr/>
        </p:nvSpPr>
        <p:spPr bwMode="auto">
          <a:xfrm>
            <a:off x="20054" y="1165940"/>
            <a:ext cx="9123947" cy="333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a:latin typeface="+mj-lt"/>
                <a:ea typeface="SimSun-ExtB" panose="02010609060101010101" pitchFamily="49" charset="-122"/>
              </a:rPr>
              <a:t>Characterize non-random social patterns in triad connections with the triad census – counting observed triads of each possible </a:t>
            </a:r>
            <a:r>
              <a:rPr lang="en-US" altLang="en-US" dirty="0" smtClean="0">
                <a:latin typeface="+mj-lt"/>
                <a:ea typeface="SimSun-ExtB" panose="02010609060101010101" pitchFamily="49" charset="-122"/>
              </a:rPr>
              <a:t>type</a:t>
            </a:r>
          </a:p>
          <a:p>
            <a:pPr marL="457200" lvl="1" indent="-274320">
              <a:spcBef>
                <a:spcPct val="0"/>
              </a:spcBef>
              <a:spcAft>
                <a:spcPts val="600"/>
              </a:spcAft>
              <a:buFontTx/>
              <a:buChar char="•"/>
            </a:pPr>
            <a:r>
              <a:rPr lang="en-US" altLang="en-US" b="1" dirty="0" smtClean="0">
                <a:latin typeface="+mj-lt"/>
                <a:ea typeface="SimSun-ExtB" panose="02010609060101010101" pitchFamily="49" charset="-122"/>
              </a:rPr>
              <a:t>Transitivity </a:t>
            </a:r>
            <a:endParaRPr lang="en-US" altLang="en-US" b="1" dirty="0" smtClean="0">
              <a:latin typeface="+mj-lt"/>
              <a:ea typeface="SimSun-ExtB" panose="02010609060101010101" pitchFamily="49" charset="-122"/>
            </a:endParaRPr>
          </a:p>
          <a:p>
            <a:pPr marL="857250" lvl="2" indent="-274320">
              <a:spcBef>
                <a:spcPct val="0"/>
              </a:spcBef>
              <a:spcAft>
                <a:spcPts val="600"/>
              </a:spcAft>
            </a:pPr>
            <a:r>
              <a:rPr lang="en-US" altLang="en-US" sz="2800" dirty="0" smtClean="0">
                <a:latin typeface="+mj-lt"/>
                <a:ea typeface="SimSun-ExtB" panose="02010609060101010101" pitchFamily="49" charset="-122"/>
              </a:rPr>
              <a:t>If </a:t>
            </a:r>
            <a:r>
              <a:rPr lang="en-US" altLang="en-US" sz="2800" i="1" dirty="0" err="1">
                <a:latin typeface="+mj-lt"/>
                <a:ea typeface="SimSun-ExtB" panose="02010609060101010101" pitchFamily="49" charset="-122"/>
              </a:rPr>
              <a:t>i</a:t>
            </a:r>
            <a:r>
              <a:rPr lang="en-US" altLang="en-US" sz="2800" i="1" dirty="0" smtClean="0">
                <a:latin typeface="+mj-lt"/>
                <a:ea typeface="SimSun-ExtB" panose="02010609060101010101" pitchFamily="49" charset="-122"/>
              </a:rPr>
              <a:t> </a:t>
            </a:r>
            <a:r>
              <a:rPr lang="en-US" altLang="en-US" sz="2800" i="1" dirty="0" smtClean="0">
                <a:latin typeface="+mj-lt"/>
                <a:ea typeface="SimSun-ExtB" panose="02010609060101010101" pitchFamily="49" charset="-122"/>
                <a:sym typeface="Wingdings" panose="05000000000000000000" pitchFamily="2" charset="2"/>
              </a:rPr>
              <a:t> j</a:t>
            </a:r>
            <a:r>
              <a:rPr lang="en-US" altLang="en-US" sz="2800" dirty="0" smtClean="0">
                <a:latin typeface="+mj-lt"/>
                <a:ea typeface="SimSun-ExtB" panose="02010609060101010101" pitchFamily="49" charset="-122"/>
                <a:sym typeface="Wingdings" panose="05000000000000000000" pitchFamily="2" charset="2"/>
              </a:rPr>
              <a:t> and </a:t>
            </a:r>
            <a:r>
              <a:rPr lang="en-US" altLang="en-US" sz="2800" i="1" dirty="0" smtClean="0">
                <a:latin typeface="+mj-lt"/>
                <a:ea typeface="SimSun-ExtB" panose="02010609060101010101" pitchFamily="49" charset="-122"/>
                <a:sym typeface="Wingdings" panose="05000000000000000000" pitchFamily="2" charset="2"/>
              </a:rPr>
              <a:t>j  k</a:t>
            </a:r>
            <a:r>
              <a:rPr lang="en-US" altLang="en-US" sz="2800" dirty="0" smtClean="0">
                <a:latin typeface="+mj-lt"/>
                <a:ea typeface="SimSun-ExtB" panose="02010609060101010101" pitchFamily="49" charset="-122"/>
                <a:sym typeface="Wingdings" panose="05000000000000000000" pitchFamily="2" charset="2"/>
              </a:rPr>
              <a:t>, then </a:t>
            </a:r>
            <a:r>
              <a:rPr lang="en-US" altLang="en-US" sz="2800" i="1" dirty="0">
                <a:latin typeface="+mj-lt"/>
                <a:ea typeface="SimSun-ExtB" panose="02010609060101010101" pitchFamily="49" charset="-122"/>
                <a:sym typeface="Wingdings" panose="05000000000000000000" pitchFamily="2" charset="2"/>
              </a:rPr>
              <a:t>i</a:t>
            </a:r>
            <a:r>
              <a:rPr lang="en-US" altLang="en-US" sz="2800" i="1" dirty="0" smtClean="0">
                <a:latin typeface="+mj-lt"/>
                <a:ea typeface="SimSun-ExtB" panose="02010609060101010101" pitchFamily="49" charset="-122"/>
                <a:sym typeface="Wingdings" panose="05000000000000000000" pitchFamily="2" charset="2"/>
              </a:rPr>
              <a:t>  k</a:t>
            </a:r>
          </a:p>
          <a:p>
            <a:pPr marL="1314450" lvl="3" indent="-274320">
              <a:spcBef>
                <a:spcPct val="0"/>
              </a:spcBef>
              <a:spcAft>
                <a:spcPts val="600"/>
              </a:spcAft>
            </a:pPr>
            <a:r>
              <a:rPr lang="en-US" altLang="en-US" sz="2800" dirty="0" smtClean="0">
                <a:latin typeface="+mj-lt"/>
                <a:ea typeface="SimSun-ExtB" panose="02010609060101010101" pitchFamily="49" charset="-122"/>
                <a:sym typeface="Wingdings" panose="05000000000000000000" pitchFamily="2" charset="2"/>
              </a:rPr>
              <a:t>With directed ties, observe transitive, intransitive, vacuous </a:t>
            </a:r>
            <a:r>
              <a:rPr lang="en-US" altLang="en-US" sz="2800" dirty="0" smtClean="0">
                <a:latin typeface="+mj-lt"/>
                <a:ea typeface="SimSun-ExtB" panose="02010609060101010101" pitchFamily="49" charset="-122"/>
                <a:sym typeface="Wingdings" panose="05000000000000000000" pitchFamily="2" charset="2"/>
              </a:rPr>
              <a:t>triads</a:t>
            </a:r>
            <a:endParaRPr lang="en-US" altLang="en-US" sz="2800" dirty="0" smtClean="0">
              <a:latin typeface="+mj-lt"/>
              <a:ea typeface="SimSun-ExtB" panose="02010609060101010101" pitchFamily="49" charset="-122"/>
              <a:sym typeface="Wingdings" panose="05000000000000000000" pitchFamily="2" charset="2"/>
            </a:endParaRPr>
          </a:p>
        </p:txBody>
      </p:sp>
      <p:grpSp>
        <p:nvGrpSpPr>
          <p:cNvPr id="7" name="Group 70"/>
          <p:cNvGrpSpPr>
            <a:grpSpLocks/>
          </p:cNvGrpSpPr>
          <p:nvPr/>
        </p:nvGrpSpPr>
        <p:grpSpPr bwMode="auto">
          <a:xfrm>
            <a:off x="3372059" y="4568304"/>
            <a:ext cx="1831159" cy="1752600"/>
            <a:chOff x="152" y="3065"/>
            <a:chExt cx="234" cy="180"/>
          </a:xfrm>
        </p:grpSpPr>
        <p:grpSp>
          <p:nvGrpSpPr>
            <p:cNvPr id="8" name="Group 71"/>
            <p:cNvGrpSpPr>
              <a:grpSpLocks/>
            </p:cNvGrpSpPr>
            <p:nvPr/>
          </p:nvGrpSpPr>
          <p:grpSpPr bwMode="auto">
            <a:xfrm>
              <a:off x="152" y="3065"/>
              <a:ext cx="234" cy="180"/>
              <a:chOff x="152" y="3065"/>
              <a:chExt cx="234" cy="180"/>
            </a:xfrm>
          </p:grpSpPr>
          <p:sp>
            <p:nvSpPr>
              <p:cNvPr id="12" name="Oval 72"/>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 name="Group 73"/>
              <p:cNvGrpSpPr>
                <a:grpSpLocks/>
              </p:cNvGrpSpPr>
              <p:nvPr/>
            </p:nvGrpSpPr>
            <p:grpSpPr bwMode="auto">
              <a:xfrm>
                <a:off x="152" y="3225"/>
                <a:ext cx="234" cy="20"/>
                <a:chOff x="152" y="3225"/>
                <a:chExt cx="234" cy="20"/>
              </a:xfrm>
            </p:grpSpPr>
            <p:sp>
              <p:nvSpPr>
                <p:cNvPr id="14" name="Oval 74"/>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5" name="Oval 75"/>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9" name="Line 76"/>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77"/>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8" name="Straight Arrow Connector 17"/>
          <p:cNvCxnSpPr/>
          <p:nvPr/>
        </p:nvCxnSpPr>
        <p:spPr>
          <a:xfrm flipV="1">
            <a:off x="3596110" y="4918824"/>
            <a:ext cx="563434" cy="10223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G_634722689789_BAR"/>
          <p:cNvSpPr/>
          <p:nvPr/>
        </p:nvSpPr>
        <p:spPr>
          <a:xfrm>
            <a:off x="0" y="0"/>
            <a:ext cx="601883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44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833562" y="609600"/>
            <a:ext cx="52844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b="0" dirty="0">
                <a:latin typeface="Arial" pitchFamily="34" charset="0"/>
              </a:rPr>
              <a:t>Network Sub-Structure: </a:t>
            </a:r>
            <a:r>
              <a:rPr lang="en-US" altLang="en-US" sz="2400" b="0" dirty="0" smtClean="0">
                <a:latin typeface="Arial" pitchFamily="34" charset="0"/>
              </a:rPr>
              <a:t>Triad </a:t>
            </a:r>
            <a:r>
              <a:rPr lang="en-US" altLang="en-US" sz="2400" b="0" dirty="0" smtClean="0">
                <a:latin typeface="Arial" pitchFamily="34" charset="0"/>
              </a:rPr>
              <a:t>Census</a:t>
            </a:r>
            <a:endParaRPr lang="en-US" altLang="en-US" sz="2400" b="0" dirty="0">
              <a:latin typeface="Arial" pitchFamily="34" charset="0"/>
            </a:endParaRPr>
          </a:p>
        </p:txBody>
      </p:sp>
      <p:sp>
        <p:nvSpPr>
          <p:cNvPr id="134147" name="Rectangle 3"/>
          <p:cNvSpPr>
            <a:spLocks noChangeArrowheads="1"/>
          </p:cNvSpPr>
          <p:nvPr/>
        </p:nvSpPr>
        <p:spPr bwMode="auto">
          <a:xfrm>
            <a:off x="401638" y="2381250"/>
            <a:ext cx="4159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003</a:t>
            </a:r>
          </a:p>
        </p:txBody>
      </p:sp>
      <p:sp>
        <p:nvSpPr>
          <p:cNvPr id="134148" name="Oval 4"/>
          <p:cNvSpPr>
            <a:spLocks noChangeArrowheads="1"/>
          </p:cNvSpPr>
          <p:nvPr/>
        </p:nvSpPr>
        <p:spPr bwMode="auto">
          <a:xfrm>
            <a:off x="582613" y="1878013"/>
            <a:ext cx="49212"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149" name="Oval 5"/>
          <p:cNvSpPr>
            <a:spLocks noChangeArrowheads="1"/>
          </p:cNvSpPr>
          <p:nvPr/>
        </p:nvSpPr>
        <p:spPr bwMode="auto">
          <a:xfrm>
            <a:off x="801688" y="2274888"/>
            <a:ext cx="50800"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150" name="Oval 6"/>
          <p:cNvSpPr>
            <a:spLocks noChangeArrowheads="1"/>
          </p:cNvSpPr>
          <p:nvPr/>
        </p:nvSpPr>
        <p:spPr bwMode="auto">
          <a:xfrm>
            <a:off x="361950" y="2274888"/>
            <a:ext cx="50800" cy="49212"/>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151" name="Text Box 7"/>
          <p:cNvSpPr txBox="1">
            <a:spLocks noChangeArrowheads="1"/>
          </p:cNvSpPr>
          <p:nvPr/>
        </p:nvSpPr>
        <p:spPr bwMode="auto">
          <a:xfrm>
            <a:off x="376238"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(0)</a:t>
            </a:r>
          </a:p>
        </p:txBody>
      </p:sp>
      <p:sp>
        <p:nvSpPr>
          <p:cNvPr id="134152" name="Rectangle 8"/>
          <p:cNvSpPr>
            <a:spLocks noChangeArrowheads="1"/>
          </p:cNvSpPr>
          <p:nvPr/>
        </p:nvSpPr>
        <p:spPr bwMode="auto">
          <a:xfrm>
            <a:off x="1625600" y="2381250"/>
            <a:ext cx="4159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012</a:t>
            </a:r>
          </a:p>
        </p:txBody>
      </p:sp>
      <p:grpSp>
        <p:nvGrpSpPr>
          <p:cNvPr id="134153" name="Group 9"/>
          <p:cNvGrpSpPr>
            <a:grpSpLocks/>
          </p:cNvGrpSpPr>
          <p:nvPr/>
        </p:nvGrpSpPr>
        <p:grpSpPr bwMode="auto">
          <a:xfrm>
            <a:off x="1585913" y="1878013"/>
            <a:ext cx="490537" cy="446087"/>
            <a:chOff x="171" y="1111"/>
            <a:chExt cx="196" cy="180"/>
          </a:xfrm>
        </p:grpSpPr>
        <p:grpSp>
          <p:nvGrpSpPr>
            <p:cNvPr id="134304" name="Group 10"/>
            <p:cNvGrpSpPr>
              <a:grpSpLocks/>
            </p:cNvGrpSpPr>
            <p:nvPr/>
          </p:nvGrpSpPr>
          <p:grpSpPr bwMode="auto">
            <a:xfrm>
              <a:off x="171" y="1111"/>
              <a:ext cx="196" cy="180"/>
              <a:chOff x="171" y="1111"/>
              <a:chExt cx="196" cy="180"/>
            </a:xfrm>
          </p:grpSpPr>
          <p:sp>
            <p:nvSpPr>
              <p:cNvPr id="134306" name="Oval 11"/>
              <p:cNvSpPr>
                <a:spLocks noChangeArrowheads="1"/>
              </p:cNvSpPr>
              <p:nvPr/>
            </p:nvSpPr>
            <p:spPr bwMode="auto">
              <a:xfrm>
                <a:off x="259" y="111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307" name="Group 12"/>
              <p:cNvGrpSpPr>
                <a:grpSpLocks/>
              </p:cNvGrpSpPr>
              <p:nvPr/>
            </p:nvGrpSpPr>
            <p:grpSpPr bwMode="auto">
              <a:xfrm>
                <a:off x="171" y="1271"/>
                <a:ext cx="196" cy="20"/>
                <a:chOff x="171" y="1271"/>
                <a:chExt cx="196" cy="20"/>
              </a:xfrm>
            </p:grpSpPr>
            <p:sp>
              <p:nvSpPr>
                <p:cNvPr id="134308" name="Oval 13"/>
                <p:cNvSpPr>
                  <a:spLocks noChangeArrowheads="1"/>
                </p:cNvSpPr>
                <p:nvPr/>
              </p:nvSpPr>
              <p:spPr bwMode="auto">
                <a:xfrm>
                  <a:off x="347" y="127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309" name="Oval 14"/>
                <p:cNvSpPr>
                  <a:spLocks noChangeArrowheads="1"/>
                </p:cNvSpPr>
                <p:nvPr/>
              </p:nvSpPr>
              <p:spPr bwMode="auto">
                <a:xfrm>
                  <a:off x="171" y="127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305" name="Line 15"/>
            <p:cNvSpPr>
              <a:spLocks noChangeShapeType="1"/>
            </p:cNvSpPr>
            <p:nvPr/>
          </p:nvSpPr>
          <p:spPr bwMode="auto">
            <a:xfrm flipV="1">
              <a:off x="191" y="1147"/>
              <a:ext cx="68" cy="11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54" name="Text Box 16"/>
          <p:cNvSpPr txBox="1">
            <a:spLocks noChangeArrowheads="1"/>
          </p:cNvSpPr>
          <p:nvPr/>
        </p:nvSpPr>
        <p:spPr bwMode="auto">
          <a:xfrm>
            <a:off x="1600200"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(1)</a:t>
            </a:r>
          </a:p>
        </p:txBody>
      </p:sp>
      <p:sp>
        <p:nvSpPr>
          <p:cNvPr id="134155" name="Rectangle 17"/>
          <p:cNvSpPr>
            <a:spLocks noChangeArrowheads="1"/>
          </p:cNvSpPr>
          <p:nvPr/>
        </p:nvSpPr>
        <p:spPr bwMode="auto">
          <a:xfrm>
            <a:off x="2954338" y="2382838"/>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1200" b="0"/>
              <a:t>102</a:t>
            </a:r>
          </a:p>
        </p:txBody>
      </p:sp>
      <p:grpSp>
        <p:nvGrpSpPr>
          <p:cNvPr id="134156" name="Group 18"/>
          <p:cNvGrpSpPr>
            <a:grpSpLocks/>
          </p:cNvGrpSpPr>
          <p:nvPr/>
        </p:nvGrpSpPr>
        <p:grpSpPr bwMode="auto">
          <a:xfrm>
            <a:off x="2916238" y="1878013"/>
            <a:ext cx="490537" cy="446087"/>
            <a:chOff x="171" y="1391"/>
            <a:chExt cx="196" cy="180"/>
          </a:xfrm>
        </p:grpSpPr>
        <p:grpSp>
          <p:nvGrpSpPr>
            <p:cNvPr id="134298" name="Group 19"/>
            <p:cNvGrpSpPr>
              <a:grpSpLocks/>
            </p:cNvGrpSpPr>
            <p:nvPr/>
          </p:nvGrpSpPr>
          <p:grpSpPr bwMode="auto">
            <a:xfrm>
              <a:off x="171" y="1391"/>
              <a:ext cx="196" cy="180"/>
              <a:chOff x="171" y="1391"/>
              <a:chExt cx="196" cy="180"/>
            </a:xfrm>
          </p:grpSpPr>
          <p:sp>
            <p:nvSpPr>
              <p:cNvPr id="134300" name="Oval 20"/>
              <p:cNvSpPr>
                <a:spLocks noChangeArrowheads="1"/>
              </p:cNvSpPr>
              <p:nvPr/>
            </p:nvSpPr>
            <p:spPr bwMode="auto">
              <a:xfrm>
                <a:off x="259" y="139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301" name="Group 21"/>
              <p:cNvGrpSpPr>
                <a:grpSpLocks/>
              </p:cNvGrpSpPr>
              <p:nvPr/>
            </p:nvGrpSpPr>
            <p:grpSpPr bwMode="auto">
              <a:xfrm>
                <a:off x="171" y="1551"/>
                <a:ext cx="196" cy="20"/>
                <a:chOff x="171" y="1551"/>
                <a:chExt cx="196" cy="20"/>
              </a:xfrm>
            </p:grpSpPr>
            <p:sp>
              <p:nvSpPr>
                <p:cNvPr id="134302" name="Oval 22"/>
                <p:cNvSpPr>
                  <a:spLocks noChangeArrowheads="1"/>
                </p:cNvSpPr>
                <p:nvPr/>
              </p:nvSpPr>
              <p:spPr bwMode="auto">
                <a:xfrm>
                  <a:off x="347" y="155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303" name="Oval 23"/>
                <p:cNvSpPr>
                  <a:spLocks noChangeArrowheads="1"/>
                </p:cNvSpPr>
                <p:nvPr/>
              </p:nvSpPr>
              <p:spPr bwMode="auto">
                <a:xfrm>
                  <a:off x="171" y="155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99" name="Line 24"/>
            <p:cNvSpPr>
              <a:spLocks noChangeShapeType="1"/>
            </p:cNvSpPr>
            <p:nvPr/>
          </p:nvSpPr>
          <p:spPr bwMode="auto">
            <a:xfrm flipV="1">
              <a:off x="191" y="1427"/>
              <a:ext cx="68" cy="11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57" name="Rectangle 25"/>
          <p:cNvSpPr>
            <a:spLocks noChangeArrowheads="1"/>
          </p:cNvSpPr>
          <p:nvPr/>
        </p:nvSpPr>
        <p:spPr bwMode="auto">
          <a:xfrm>
            <a:off x="2898775" y="3476625"/>
            <a:ext cx="527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021D</a:t>
            </a:r>
          </a:p>
        </p:txBody>
      </p:sp>
      <p:grpSp>
        <p:nvGrpSpPr>
          <p:cNvPr id="134158" name="Group 26"/>
          <p:cNvGrpSpPr>
            <a:grpSpLocks/>
          </p:cNvGrpSpPr>
          <p:nvPr/>
        </p:nvGrpSpPr>
        <p:grpSpPr bwMode="auto">
          <a:xfrm>
            <a:off x="2914650" y="2979738"/>
            <a:ext cx="490538" cy="444500"/>
            <a:chOff x="171" y="1641"/>
            <a:chExt cx="196" cy="180"/>
          </a:xfrm>
        </p:grpSpPr>
        <p:grpSp>
          <p:nvGrpSpPr>
            <p:cNvPr id="134291" name="Group 27"/>
            <p:cNvGrpSpPr>
              <a:grpSpLocks/>
            </p:cNvGrpSpPr>
            <p:nvPr/>
          </p:nvGrpSpPr>
          <p:grpSpPr bwMode="auto">
            <a:xfrm>
              <a:off x="171" y="1641"/>
              <a:ext cx="196" cy="180"/>
              <a:chOff x="171" y="1641"/>
              <a:chExt cx="196" cy="180"/>
            </a:xfrm>
          </p:grpSpPr>
          <p:sp>
            <p:nvSpPr>
              <p:cNvPr id="134294" name="Oval 28"/>
              <p:cNvSpPr>
                <a:spLocks noChangeArrowheads="1"/>
              </p:cNvSpPr>
              <p:nvPr/>
            </p:nvSpPr>
            <p:spPr bwMode="auto">
              <a:xfrm>
                <a:off x="259" y="164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95" name="Group 29"/>
              <p:cNvGrpSpPr>
                <a:grpSpLocks/>
              </p:cNvGrpSpPr>
              <p:nvPr/>
            </p:nvGrpSpPr>
            <p:grpSpPr bwMode="auto">
              <a:xfrm>
                <a:off x="171" y="1801"/>
                <a:ext cx="196" cy="20"/>
                <a:chOff x="171" y="1801"/>
                <a:chExt cx="196" cy="20"/>
              </a:xfrm>
            </p:grpSpPr>
            <p:sp>
              <p:nvSpPr>
                <p:cNvPr id="134296" name="Oval 30"/>
                <p:cNvSpPr>
                  <a:spLocks noChangeArrowheads="1"/>
                </p:cNvSpPr>
                <p:nvPr/>
              </p:nvSpPr>
              <p:spPr bwMode="auto">
                <a:xfrm>
                  <a:off x="347" y="180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97" name="Oval 31"/>
                <p:cNvSpPr>
                  <a:spLocks noChangeArrowheads="1"/>
                </p:cNvSpPr>
                <p:nvPr/>
              </p:nvSpPr>
              <p:spPr bwMode="auto">
                <a:xfrm>
                  <a:off x="171" y="1801"/>
                  <a:ext cx="20"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92" name="Line 32"/>
            <p:cNvSpPr>
              <a:spLocks noChangeShapeType="1"/>
            </p:cNvSpPr>
            <p:nvPr/>
          </p:nvSpPr>
          <p:spPr bwMode="auto">
            <a:xfrm flipH="1">
              <a:off x="195" y="1671"/>
              <a:ext cx="60" cy="111"/>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93" name="Line 33"/>
            <p:cNvSpPr>
              <a:spLocks noChangeShapeType="1"/>
            </p:cNvSpPr>
            <p:nvPr/>
          </p:nvSpPr>
          <p:spPr bwMode="auto">
            <a:xfrm>
              <a:off x="282" y="1677"/>
              <a:ext cx="57" cy="9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59" name="Rectangle 34"/>
          <p:cNvSpPr>
            <a:spLocks noChangeArrowheads="1"/>
          </p:cNvSpPr>
          <p:nvPr/>
        </p:nvSpPr>
        <p:spPr bwMode="auto">
          <a:xfrm>
            <a:off x="2898775" y="4645025"/>
            <a:ext cx="527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021U</a:t>
            </a:r>
          </a:p>
        </p:txBody>
      </p:sp>
      <p:grpSp>
        <p:nvGrpSpPr>
          <p:cNvPr id="134160" name="Group 35"/>
          <p:cNvGrpSpPr>
            <a:grpSpLocks/>
          </p:cNvGrpSpPr>
          <p:nvPr/>
        </p:nvGrpSpPr>
        <p:grpSpPr bwMode="auto">
          <a:xfrm>
            <a:off x="2852738" y="4148138"/>
            <a:ext cx="615950" cy="444500"/>
            <a:chOff x="146" y="1927"/>
            <a:chExt cx="246" cy="180"/>
          </a:xfrm>
        </p:grpSpPr>
        <p:grpSp>
          <p:nvGrpSpPr>
            <p:cNvPr id="134284" name="Group 36"/>
            <p:cNvGrpSpPr>
              <a:grpSpLocks/>
            </p:cNvGrpSpPr>
            <p:nvPr/>
          </p:nvGrpSpPr>
          <p:grpSpPr bwMode="auto">
            <a:xfrm>
              <a:off x="146" y="1927"/>
              <a:ext cx="246" cy="180"/>
              <a:chOff x="146" y="1927"/>
              <a:chExt cx="246" cy="180"/>
            </a:xfrm>
          </p:grpSpPr>
          <p:sp>
            <p:nvSpPr>
              <p:cNvPr id="134287" name="Oval 37"/>
              <p:cNvSpPr>
                <a:spLocks noChangeArrowheads="1"/>
              </p:cNvSpPr>
              <p:nvPr/>
            </p:nvSpPr>
            <p:spPr bwMode="auto">
              <a:xfrm>
                <a:off x="256" y="1927"/>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88" name="Group 38"/>
              <p:cNvGrpSpPr>
                <a:grpSpLocks/>
              </p:cNvGrpSpPr>
              <p:nvPr/>
            </p:nvGrpSpPr>
            <p:grpSpPr bwMode="auto">
              <a:xfrm>
                <a:off x="146" y="2087"/>
                <a:ext cx="246" cy="20"/>
                <a:chOff x="146" y="2087"/>
                <a:chExt cx="246" cy="20"/>
              </a:xfrm>
            </p:grpSpPr>
            <p:sp>
              <p:nvSpPr>
                <p:cNvPr id="134289" name="Oval 39"/>
                <p:cNvSpPr>
                  <a:spLocks noChangeArrowheads="1"/>
                </p:cNvSpPr>
                <p:nvPr/>
              </p:nvSpPr>
              <p:spPr bwMode="auto">
                <a:xfrm>
                  <a:off x="365" y="2087"/>
                  <a:ext cx="27"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90" name="Oval 40"/>
                <p:cNvSpPr>
                  <a:spLocks noChangeArrowheads="1"/>
                </p:cNvSpPr>
                <p:nvPr/>
              </p:nvSpPr>
              <p:spPr bwMode="auto">
                <a:xfrm>
                  <a:off x="146" y="2087"/>
                  <a:ext cx="27"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85" name="Line 41"/>
            <p:cNvSpPr>
              <a:spLocks noChangeShapeType="1"/>
            </p:cNvSpPr>
            <p:nvPr/>
          </p:nvSpPr>
          <p:spPr bwMode="auto">
            <a:xfrm flipV="1">
              <a:off x="177" y="1970"/>
              <a:ext cx="78"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86" name="Line 42"/>
            <p:cNvSpPr>
              <a:spLocks noChangeShapeType="1"/>
            </p:cNvSpPr>
            <p:nvPr/>
          </p:nvSpPr>
          <p:spPr bwMode="auto">
            <a:xfrm flipH="1" flipV="1">
              <a:off x="289" y="1970"/>
              <a:ext cx="71"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61" name="Rectangle 43"/>
          <p:cNvSpPr>
            <a:spLocks noChangeArrowheads="1"/>
          </p:cNvSpPr>
          <p:nvPr/>
        </p:nvSpPr>
        <p:spPr bwMode="auto">
          <a:xfrm>
            <a:off x="2903538" y="5826125"/>
            <a:ext cx="519112"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021C</a:t>
            </a:r>
          </a:p>
        </p:txBody>
      </p:sp>
      <p:grpSp>
        <p:nvGrpSpPr>
          <p:cNvPr id="134162" name="Group 44"/>
          <p:cNvGrpSpPr>
            <a:grpSpLocks/>
          </p:cNvGrpSpPr>
          <p:nvPr/>
        </p:nvGrpSpPr>
        <p:grpSpPr bwMode="auto">
          <a:xfrm>
            <a:off x="2868613" y="5318125"/>
            <a:ext cx="585787" cy="444500"/>
            <a:chOff x="152" y="2200"/>
            <a:chExt cx="234" cy="180"/>
          </a:xfrm>
        </p:grpSpPr>
        <p:grpSp>
          <p:nvGrpSpPr>
            <p:cNvPr id="134277" name="Group 45"/>
            <p:cNvGrpSpPr>
              <a:grpSpLocks/>
            </p:cNvGrpSpPr>
            <p:nvPr/>
          </p:nvGrpSpPr>
          <p:grpSpPr bwMode="auto">
            <a:xfrm>
              <a:off x="152" y="2200"/>
              <a:ext cx="234" cy="180"/>
              <a:chOff x="152" y="2200"/>
              <a:chExt cx="234" cy="180"/>
            </a:xfrm>
          </p:grpSpPr>
          <p:sp>
            <p:nvSpPr>
              <p:cNvPr id="134280" name="Oval 46"/>
              <p:cNvSpPr>
                <a:spLocks noChangeArrowheads="1"/>
              </p:cNvSpPr>
              <p:nvPr/>
            </p:nvSpPr>
            <p:spPr bwMode="auto">
              <a:xfrm>
                <a:off x="256" y="2200"/>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81" name="Group 47"/>
              <p:cNvGrpSpPr>
                <a:grpSpLocks/>
              </p:cNvGrpSpPr>
              <p:nvPr/>
            </p:nvGrpSpPr>
            <p:grpSpPr bwMode="auto">
              <a:xfrm>
                <a:off x="152" y="2360"/>
                <a:ext cx="234" cy="20"/>
                <a:chOff x="152" y="2360"/>
                <a:chExt cx="234" cy="20"/>
              </a:xfrm>
            </p:grpSpPr>
            <p:sp>
              <p:nvSpPr>
                <p:cNvPr id="134282" name="Oval 48"/>
                <p:cNvSpPr>
                  <a:spLocks noChangeArrowheads="1"/>
                </p:cNvSpPr>
                <p:nvPr/>
              </p:nvSpPr>
              <p:spPr bwMode="auto">
                <a:xfrm>
                  <a:off x="361" y="2360"/>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83" name="Oval 49"/>
                <p:cNvSpPr>
                  <a:spLocks noChangeArrowheads="1"/>
                </p:cNvSpPr>
                <p:nvPr/>
              </p:nvSpPr>
              <p:spPr bwMode="auto">
                <a:xfrm>
                  <a:off x="152" y="2360"/>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78" name="Line 50"/>
            <p:cNvSpPr>
              <a:spLocks noChangeShapeType="1"/>
            </p:cNvSpPr>
            <p:nvPr/>
          </p:nvSpPr>
          <p:spPr bwMode="auto">
            <a:xfrm flipV="1">
              <a:off x="181" y="2239"/>
              <a:ext cx="75" cy="10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79" name="Line 51"/>
            <p:cNvSpPr>
              <a:spLocks noChangeShapeType="1"/>
            </p:cNvSpPr>
            <p:nvPr/>
          </p:nvSpPr>
          <p:spPr bwMode="auto">
            <a:xfrm>
              <a:off x="277" y="2242"/>
              <a:ext cx="89" cy="1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63" name="Text Box 52"/>
          <p:cNvSpPr txBox="1">
            <a:spLocks noChangeArrowheads="1"/>
          </p:cNvSpPr>
          <p:nvPr/>
        </p:nvSpPr>
        <p:spPr bwMode="auto">
          <a:xfrm>
            <a:off x="2928938"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(2)</a:t>
            </a:r>
          </a:p>
        </p:txBody>
      </p:sp>
      <p:sp>
        <p:nvSpPr>
          <p:cNvPr id="134164" name="Rectangle 53"/>
          <p:cNvSpPr>
            <a:spLocks noChangeArrowheads="1"/>
          </p:cNvSpPr>
          <p:nvPr/>
        </p:nvSpPr>
        <p:spPr bwMode="auto">
          <a:xfrm>
            <a:off x="4227513" y="2382838"/>
            <a:ext cx="515937"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111D</a:t>
            </a:r>
          </a:p>
        </p:txBody>
      </p:sp>
      <p:grpSp>
        <p:nvGrpSpPr>
          <p:cNvPr id="134165" name="Group 54"/>
          <p:cNvGrpSpPr>
            <a:grpSpLocks/>
          </p:cNvGrpSpPr>
          <p:nvPr/>
        </p:nvGrpSpPr>
        <p:grpSpPr bwMode="auto">
          <a:xfrm>
            <a:off x="4195763" y="1878013"/>
            <a:ext cx="587375" cy="446087"/>
            <a:chOff x="152" y="2481"/>
            <a:chExt cx="234" cy="180"/>
          </a:xfrm>
        </p:grpSpPr>
        <p:sp>
          <p:nvSpPr>
            <p:cNvPr id="134273" name="Oval 55"/>
            <p:cNvSpPr>
              <a:spLocks noChangeArrowheads="1"/>
            </p:cNvSpPr>
            <p:nvPr/>
          </p:nvSpPr>
          <p:spPr bwMode="auto">
            <a:xfrm>
              <a:off x="256" y="2481"/>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74" name="Group 56"/>
            <p:cNvGrpSpPr>
              <a:grpSpLocks/>
            </p:cNvGrpSpPr>
            <p:nvPr/>
          </p:nvGrpSpPr>
          <p:grpSpPr bwMode="auto">
            <a:xfrm>
              <a:off x="152" y="2641"/>
              <a:ext cx="234" cy="20"/>
              <a:chOff x="152" y="2641"/>
              <a:chExt cx="234" cy="20"/>
            </a:xfrm>
          </p:grpSpPr>
          <p:sp>
            <p:nvSpPr>
              <p:cNvPr id="134275" name="Oval 57"/>
              <p:cNvSpPr>
                <a:spLocks noChangeArrowheads="1"/>
              </p:cNvSpPr>
              <p:nvPr/>
            </p:nvSpPr>
            <p:spPr bwMode="auto">
              <a:xfrm>
                <a:off x="361" y="2641"/>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76" name="Oval 58"/>
              <p:cNvSpPr>
                <a:spLocks noChangeArrowheads="1"/>
              </p:cNvSpPr>
              <p:nvPr/>
            </p:nvSpPr>
            <p:spPr bwMode="auto">
              <a:xfrm>
                <a:off x="152" y="2641"/>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66" name="Line 59"/>
          <p:cNvSpPr>
            <a:spLocks noChangeShapeType="1"/>
          </p:cNvSpPr>
          <p:nvPr/>
        </p:nvSpPr>
        <p:spPr bwMode="auto">
          <a:xfrm>
            <a:off x="4510088" y="1982788"/>
            <a:ext cx="222250" cy="28257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67" name="Line 60"/>
          <p:cNvSpPr>
            <a:spLocks noChangeShapeType="1"/>
          </p:cNvSpPr>
          <p:nvPr/>
        </p:nvSpPr>
        <p:spPr bwMode="auto">
          <a:xfrm>
            <a:off x="4281488" y="2301875"/>
            <a:ext cx="39846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68" name="Rectangle 61"/>
          <p:cNvSpPr>
            <a:spLocks noChangeArrowheads="1"/>
          </p:cNvSpPr>
          <p:nvPr/>
        </p:nvSpPr>
        <p:spPr bwMode="auto">
          <a:xfrm>
            <a:off x="4229100" y="3476625"/>
            <a:ext cx="51593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111U</a:t>
            </a:r>
          </a:p>
        </p:txBody>
      </p:sp>
      <p:grpSp>
        <p:nvGrpSpPr>
          <p:cNvPr id="134169" name="Group 62"/>
          <p:cNvGrpSpPr>
            <a:grpSpLocks/>
          </p:cNvGrpSpPr>
          <p:nvPr/>
        </p:nvGrpSpPr>
        <p:grpSpPr bwMode="auto">
          <a:xfrm>
            <a:off x="4197350" y="2979738"/>
            <a:ext cx="585788" cy="444500"/>
            <a:chOff x="152" y="2768"/>
            <a:chExt cx="234" cy="180"/>
          </a:xfrm>
        </p:grpSpPr>
        <p:sp>
          <p:nvSpPr>
            <p:cNvPr id="134269" name="Oval 63"/>
            <p:cNvSpPr>
              <a:spLocks noChangeArrowheads="1"/>
            </p:cNvSpPr>
            <p:nvPr/>
          </p:nvSpPr>
          <p:spPr bwMode="auto">
            <a:xfrm>
              <a:off x="256" y="2768"/>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70" name="Group 64"/>
            <p:cNvGrpSpPr>
              <a:grpSpLocks/>
            </p:cNvGrpSpPr>
            <p:nvPr/>
          </p:nvGrpSpPr>
          <p:grpSpPr bwMode="auto">
            <a:xfrm>
              <a:off x="152" y="2928"/>
              <a:ext cx="234" cy="20"/>
              <a:chOff x="152" y="2928"/>
              <a:chExt cx="234" cy="20"/>
            </a:xfrm>
          </p:grpSpPr>
          <p:sp>
            <p:nvSpPr>
              <p:cNvPr id="134271" name="Oval 65"/>
              <p:cNvSpPr>
                <a:spLocks noChangeArrowheads="1"/>
              </p:cNvSpPr>
              <p:nvPr/>
            </p:nvSpPr>
            <p:spPr bwMode="auto">
              <a:xfrm>
                <a:off x="361" y="2928"/>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72" name="Oval 66"/>
              <p:cNvSpPr>
                <a:spLocks noChangeArrowheads="1"/>
              </p:cNvSpPr>
              <p:nvPr/>
            </p:nvSpPr>
            <p:spPr bwMode="auto">
              <a:xfrm>
                <a:off x="152" y="2928"/>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70" name="Line 67"/>
          <p:cNvSpPr>
            <a:spLocks noChangeShapeType="1"/>
          </p:cNvSpPr>
          <p:nvPr/>
        </p:nvSpPr>
        <p:spPr bwMode="auto">
          <a:xfrm>
            <a:off x="4522788" y="3068638"/>
            <a:ext cx="173037" cy="25241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71" name="Line 68"/>
          <p:cNvSpPr>
            <a:spLocks noChangeShapeType="1"/>
          </p:cNvSpPr>
          <p:nvPr/>
        </p:nvSpPr>
        <p:spPr bwMode="auto">
          <a:xfrm>
            <a:off x="4283075" y="3402013"/>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72" name="Rectangle 69"/>
          <p:cNvSpPr>
            <a:spLocks noChangeArrowheads="1"/>
          </p:cNvSpPr>
          <p:nvPr/>
        </p:nvSpPr>
        <p:spPr bwMode="auto">
          <a:xfrm>
            <a:off x="4237038" y="4645025"/>
            <a:ext cx="51117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030T</a:t>
            </a:r>
          </a:p>
        </p:txBody>
      </p:sp>
      <p:grpSp>
        <p:nvGrpSpPr>
          <p:cNvPr id="134173" name="Group 70"/>
          <p:cNvGrpSpPr>
            <a:grpSpLocks/>
          </p:cNvGrpSpPr>
          <p:nvPr/>
        </p:nvGrpSpPr>
        <p:grpSpPr bwMode="auto">
          <a:xfrm>
            <a:off x="4197350" y="4148138"/>
            <a:ext cx="585788" cy="444500"/>
            <a:chOff x="152" y="3065"/>
            <a:chExt cx="234" cy="180"/>
          </a:xfrm>
        </p:grpSpPr>
        <p:grpSp>
          <p:nvGrpSpPr>
            <p:cNvPr id="134261" name="Group 71"/>
            <p:cNvGrpSpPr>
              <a:grpSpLocks/>
            </p:cNvGrpSpPr>
            <p:nvPr/>
          </p:nvGrpSpPr>
          <p:grpSpPr bwMode="auto">
            <a:xfrm>
              <a:off x="152" y="3065"/>
              <a:ext cx="234" cy="180"/>
              <a:chOff x="152" y="3065"/>
              <a:chExt cx="234" cy="180"/>
            </a:xfrm>
          </p:grpSpPr>
          <p:sp>
            <p:nvSpPr>
              <p:cNvPr id="134265" name="Oval 72"/>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66" name="Group 73"/>
              <p:cNvGrpSpPr>
                <a:grpSpLocks/>
              </p:cNvGrpSpPr>
              <p:nvPr/>
            </p:nvGrpSpPr>
            <p:grpSpPr bwMode="auto">
              <a:xfrm>
                <a:off x="152" y="3225"/>
                <a:ext cx="234" cy="20"/>
                <a:chOff x="152" y="3225"/>
                <a:chExt cx="234" cy="20"/>
              </a:xfrm>
            </p:grpSpPr>
            <p:sp>
              <p:nvSpPr>
                <p:cNvPr id="134267" name="Oval 74"/>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68" name="Oval 75"/>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62" name="Line 76"/>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63" name="Line 77"/>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64" name="Line 78"/>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74" name="Rectangle 79"/>
          <p:cNvSpPr>
            <a:spLocks noChangeArrowheads="1"/>
          </p:cNvSpPr>
          <p:nvPr/>
        </p:nvSpPr>
        <p:spPr bwMode="auto">
          <a:xfrm>
            <a:off x="4232275" y="5827713"/>
            <a:ext cx="519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030C</a:t>
            </a:r>
          </a:p>
        </p:txBody>
      </p:sp>
      <p:grpSp>
        <p:nvGrpSpPr>
          <p:cNvPr id="134175" name="Group 80"/>
          <p:cNvGrpSpPr>
            <a:grpSpLocks/>
          </p:cNvGrpSpPr>
          <p:nvPr/>
        </p:nvGrpSpPr>
        <p:grpSpPr bwMode="auto">
          <a:xfrm>
            <a:off x="4197350" y="5316538"/>
            <a:ext cx="585788" cy="444500"/>
            <a:chOff x="152" y="3333"/>
            <a:chExt cx="234" cy="180"/>
          </a:xfrm>
        </p:grpSpPr>
        <p:grpSp>
          <p:nvGrpSpPr>
            <p:cNvPr id="134253" name="Group 81"/>
            <p:cNvGrpSpPr>
              <a:grpSpLocks/>
            </p:cNvGrpSpPr>
            <p:nvPr/>
          </p:nvGrpSpPr>
          <p:grpSpPr bwMode="auto">
            <a:xfrm>
              <a:off x="152" y="3333"/>
              <a:ext cx="234" cy="180"/>
              <a:chOff x="152" y="3333"/>
              <a:chExt cx="234" cy="180"/>
            </a:xfrm>
          </p:grpSpPr>
          <p:sp>
            <p:nvSpPr>
              <p:cNvPr id="134257" name="Oval 82"/>
              <p:cNvSpPr>
                <a:spLocks noChangeArrowheads="1"/>
              </p:cNvSpPr>
              <p:nvPr/>
            </p:nvSpPr>
            <p:spPr bwMode="auto">
              <a:xfrm>
                <a:off x="256" y="3333"/>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58" name="Group 83"/>
              <p:cNvGrpSpPr>
                <a:grpSpLocks/>
              </p:cNvGrpSpPr>
              <p:nvPr/>
            </p:nvGrpSpPr>
            <p:grpSpPr bwMode="auto">
              <a:xfrm>
                <a:off x="152" y="3493"/>
                <a:ext cx="234" cy="20"/>
                <a:chOff x="152" y="3493"/>
                <a:chExt cx="234" cy="20"/>
              </a:xfrm>
            </p:grpSpPr>
            <p:sp>
              <p:nvSpPr>
                <p:cNvPr id="134259" name="Oval 84"/>
                <p:cNvSpPr>
                  <a:spLocks noChangeArrowheads="1"/>
                </p:cNvSpPr>
                <p:nvPr/>
              </p:nvSpPr>
              <p:spPr bwMode="auto">
                <a:xfrm>
                  <a:off x="361" y="3493"/>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60" name="Oval 85"/>
                <p:cNvSpPr>
                  <a:spLocks noChangeArrowheads="1"/>
                </p:cNvSpPr>
                <p:nvPr/>
              </p:nvSpPr>
              <p:spPr bwMode="auto">
                <a:xfrm>
                  <a:off x="152" y="3493"/>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54" name="Line 86"/>
            <p:cNvSpPr>
              <a:spLocks noChangeShapeType="1"/>
            </p:cNvSpPr>
            <p:nvPr/>
          </p:nvSpPr>
          <p:spPr bwMode="auto">
            <a:xfrm>
              <a:off x="282" y="3369"/>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55" name="Line 87"/>
            <p:cNvSpPr>
              <a:spLocks noChangeShapeType="1"/>
            </p:cNvSpPr>
            <p:nvPr/>
          </p:nvSpPr>
          <p:spPr bwMode="auto">
            <a:xfrm>
              <a:off x="186" y="3504"/>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56" name="Line 88"/>
            <p:cNvSpPr>
              <a:spLocks noChangeShapeType="1"/>
            </p:cNvSpPr>
            <p:nvPr/>
          </p:nvSpPr>
          <p:spPr bwMode="auto">
            <a:xfrm flipH="1">
              <a:off x="180" y="3372"/>
              <a:ext cx="72" cy="10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76" name="Text Box 89"/>
          <p:cNvSpPr txBox="1">
            <a:spLocks noChangeArrowheads="1"/>
          </p:cNvSpPr>
          <p:nvPr/>
        </p:nvSpPr>
        <p:spPr bwMode="auto">
          <a:xfrm>
            <a:off x="4257675"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(3)</a:t>
            </a:r>
          </a:p>
        </p:txBody>
      </p:sp>
      <p:sp>
        <p:nvSpPr>
          <p:cNvPr id="134177" name="Rectangle 90"/>
          <p:cNvSpPr>
            <a:spLocks noChangeArrowheads="1"/>
          </p:cNvSpPr>
          <p:nvPr/>
        </p:nvSpPr>
        <p:spPr bwMode="auto">
          <a:xfrm>
            <a:off x="5613400" y="2392363"/>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201</a:t>
            </a:r>
          </a:p>
        </p:txBody>
      </p:sp>
      <p:grpSp>
        <p:nvGrpSpPr>
          <p:cNvPr id="134178" name="Group 91"/>
          <p:cNvGrpSpPr>
            <a:grpSpLocks/>
          </p:cNvGrpSpPr>
          <p:nvPr/>
        </p:nvGrpSpPr>
        <p:grpSpPr bwMode="auto">
          <a:xfrm>
            <a:off x="5526088" y="1868488"/>
            <a:ext cx="585787" cy="487362"/>
            <a:chOff x="152" y="3603"/>
            <a:chExt cx="234" cy="197"/>
          </a:xfrm>
        </p:grpSpPr>
        <p:grpSp>
          <p:nvGrpSpPr>
            <p:cNvPr id="134246" name="Group 92"/>
            <p:cNvGrpSpPr>
              <a:grpSpLocks/>
            </p:cNvGrpSpPr>
            <p:nvPr/>
          </p:nvGrpSpPr>
          <p:grpSpPr bwMode="auto">
            <a:xfrm>
              <a:off x="152" y="3603"/>
              <a:ext cx="234" cy="197"/>
              <a:chOff x="152" y="3603"/>
              <a:chExt cx="234" cy="197"/>
            </a:xfrm>
          </p:grpSpPr>
          <p:sp>
            <p:nvSpPr>
              <p:cNvPr id="134249" name="Oval 93"/>
              <p:cNvSpPr>
                <a:spLocks noChangeArrowheads="1"/>
              </p:cNvSpPr>
              <p:nvPr/>
            </p:nvSpPr>
            <p:spPr bwMode="auto">
              <a:xfrm>
                <a:off x="256" y="360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50" name="Group 94"/>
              <p:cNvGrpSpPr>
                <a:grpSpLocks/>
              </p:cNvGrpSpPr>
              <p:nvPr/>
            </p:nvGrpSpPr>
            <p:grpSpPr bwMode="auto">
              <a:xfrm>
                <a:off x="152" y="3777"/>
                <a:ext cx="234" cy="23"/>
                <a:chOff x="152" y="3777"/>
                <a:chExt cx="234" cy="23"/>
              </a:xfrm>
            </p:grpSpPr>
            <p:sp>
              <p:nvSpPr>
                <p:cNvPr id="134251" name="Oval 95"/>
                <p:cNvSpPr>
                  <a:spLocks noChangeArrowheads="1"/>
                </p:cNvSpPr>
                <p:nvPr/>
              </p:nvSpPr>
              <p:spPr bwMode="auto">
                <a:xfrm>
                  <a:off x="361" y="377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52" name="Oval 96"/>
                <p:cNvSpPr>
                  <a:spLocks noChangeArrowheads="1"/>
                </p:cNvSpPr>
                <p:nvPr/>
              </p:nvSpPr>
              <p:spPr bwMode="auto">
                <a:xfrm>
                  <a:off x="152" y="377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47" name="Line 97"/>
            <p:cNvSpPr>
              <a:spLocks noChangeShapeType="1"/>
            </p:cNvSpPr>
            <p:nvPr/>
          </p:nvSpPr>
          <p:spPr bwMode="auto">
            <a:xfrm>
              <a:off x="186" y="3790"/>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48" name="Line 98"/>
            <p:cNvSpPr>
              <a:spLocks noChangeShapeType="1"/>
            </p:cNvSpPr>
            <p:nvPr/>
          </p:nvSpPr>
          <p:spPr bwMode="auto">
            <a:xfrm flipH="1">
              <a:off x="180" y="3647"/>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179" name="Rectangle 99"/>
          <p:cNvSpPr>
            <a:spLocks noChangeArrowheads="1"/>
          </p:cNvSpPr>
          <p:nvPr/>
        </p:nvSpPr>
        <p:spPr bwMode="auto">
          <a:xfrm>
            <a:off x="5556250" y="3486150"/>
            <a:ext cx="527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120D</a:t>
            </a:r>
          </a:p>
        </p:txBody>
      </p:sp>
      <p:grpSp>
        <p:nvGrpSpPr>
          <p:cNvPr id="134180" name="Group 100"/>
          <p:cNvGrpSpPr>
            <a:grpSpLocks/>
          </p:cNvGrpSpPr>
          <p:nvPr/>
        </p:nvGrpSpPr>
        <p:grpSpPr bwMode="auto">
          <a:xfrm>
            <a:off x="5524500" y="2970213"/>
            <a:ext cx="587375" cy="487362"/>
            <a:chOff x="152" y="3883"/>
            <a:chExt cx="234" cy="197"/>
          </a:xfrm>
        </p:grpSpPr>
        <p:sp>
          <p:nvSpPr>
            <p:cNvPr id="134242" name="Oval 101"/>
            <p:cNvSpPr>
              <a:spLocks noChangeArrowheads="1"/>
            </p:cNvSpPr>
            <p:nvPr/>
          </p:nvSpPr>
          <p:spPr bwMode="auto">
            <a:xfrm>
              <a:off x="256" y="388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43" name="Group 102"/>
            <p:cNvGrpSpPr>
              <a:grpSpLocks/>
            </p:cNvGrpSpPr>
            <p:nvPr/>
          </p:nvGrpSpPr>
          <p:grpSpPr bwMode="auto">
            <a:xfrm>
              <a:off x="152" y="4057"/>
              <a:ext cx="234" cy="23"/>
              <a:chOff x="152" y="4057"/>
              <a:chExt cx="234" cy="23"/>
            </a:xfrm>
          </p:grpSpPr>
          <p:sp>
            <p:nvSpPr>
              <p:cNvPr id="134244" name="Oval 103"/>
              <p:cNvSpPr>
                <a:spLocks noChangeArrowheads="1"/>
              </p:cNvSpPr>
              <p:nvPr/>
            </p:nvSpPr>
            <p:spPr bwMode="auto">
              <a:xfrm>
                <a:off x="361" y="405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45" name="Oval 104"/>
              <p:cNvSpPr>
                <a:spLocks noChangeArrowheads="1"/>
              </p:cNvSpPr>
              <p:nvPr/>
            </p:nvSpPr>
            <p:spPr bwMode="auto">
              <a:xfrm>
                <a:off x="152" y="405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81" name="Line 105"/>
          <p:cNvSpPr>
            <a:spLocks noChangeShapeType="1"/>
          </p:cNvSpPr>
          <p:nvPr/>
        </p:nvSpPr>
        <p:spPr bwMode="auto">
          <a:xfrm>
            <a:off x="5610225" y="3432175"/>
            <a:ext cx="39846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2" name="Line 106"/>
          <p:cNvSpPr>
            <a:spLocks noChangeShapeType="1"/>
          </p:cNvSpPr>
          <p:nvPr/>
        </p:nvSpPr>
        <p:spPr bwMode="auto">
          <a:xfrm flipH="1">
            <a:off x="5594350" y="3079750"/>
            <a:ext cx="196850" cy="2809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3" name="Line 107"/>
          <p:cNvSpPr>
            <a:spLocks noChangeShapeType="1"/>
          </p:cNvSpPr>
          <p:nvPr/>
        </p:nvSpPr>
        <p:spPr bwMode="auto">
          <a:xfrm>
            <a:off x="5851525" y="3086100"/>
            <a:ext cx="173038" cy="2603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4" name="Rectangle 108"/>
          <p:cNvSpPr>
            <a:spLocks noChangeArrowheads="1"/>
          </p:cNvSpPr>
          <p:nvPr/>
        </p:nvSpPr>
        <p:spPr bwMode="auto">
          <a:xfrm>
            <a:off x="5556250" y="4656138"/>
            <a:ext cx="527050"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120U</a:t>
            </a:r>
          </a:p>
        </p:txBody>
      </p:sp>
      <p:grpSp>
        <p:nvGrpSpPr>
          <p:cNvPr id="134185" name="Group 109"/>
          <p:cNvGrpSpPr>
            <a:grpSpLocks/>
          </p:cNvGrpSpPr>
          <p:nvPr/>
        </p:nvGrpSpPr>
        <p:grpSpPr bwMode="auto">
          <a:xfrm>
            <a:off x="5524500" y="4137025"/>
            <a:ext cx="587375" cy="487363"/>
            <a:chOff x="152" y="4185"/>
            <a:chExt cx="234" cy="197"/>
          </a:xfrm>
        </p:grpSpPr>
        <p:sp>
          <p:nvSpPr>
            <p:cNvPr id="134238" name="Oval 110"/>
            <p:cNvSpPr>
              <a:spLocks noChangeArrowheads="1"/>
            </p:cNvSpPr>
            <p:nvPr/>
          </p:nvSpPr>
          <p:spPr bwMode="auto">
            <a:xfrm>
              <a:off x="256" y="4185"/>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39" name="Group 111"/>
            <p:cNvGrpSpPr>
              <a:grpSpLocks/>
            </p:cNvGrpSpPr>
            <p:nvPr/>
          </p:nvGrpSpPr>
          <p:grpSpPr bwMode="auto">
            <a:xfrm>
              <a:off x="152" y="4359"/>
              <a:ext cx="234" cy="23"/>
              <a:chOff x="152" y="4359"/>
              <a:chExt cx="234" cy="23"/>
            </a:xfrm>
          </p:grpSpPr>
          <p:sp>
            <p:nvSpPr>
              <p:cNvPr id="134240" name="Oval 112"/>
              <p:cNvSpPr>
                <a:spLocks noChangeArrowheads="1"/>
              </p:cNvSpPr>
              <p:nvPr/>
            </p:nvSpPr>
            <p:spPr bwMode="auto">
              <a:xfrm>
                <a:off x="361" y="4359"/>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41" name="Oval 113"/>
              <p:cNvSpPr>
                <a:spLocks noChangeArrowheads="1"/>
              </p:cNvSpPr>
              <p:nvPr/>
            </p:nvSpPr>
            <p:spPr bwMode="auto">
              <a:xfrm>
                <a:off x="152" y="4359"/>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86" name="Line 114"/>
          <p:cNvSpPr>
            <a:spLocks noChangeShapeType="1"/>
          </p:cNvSpPr>
          <p:nvPr/>
        </p:nvSpPr>
        <p:spPr bwMode="auto">
          <a:xfrm>
            <a:off x="5610225" y="4598988"/>
            <a:ext cx="39846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7" name="Line 115"/>
          <p:cNvSpPr>
            <a:spLocks noChangeShapeType="1"/>
          </p:cNvSpPr>
          <p:nvPr/>
        </p:nvSpPr>
        <p:spPr bwMode="auto">
          <a:xfrm flipH="1">
            <a:off x="5594350" y="4246563"/>
            <a:ext cx="196850" cy="280987"/>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8" name="Line 116"/>
          <p:cNvSpPr>
            <a:spLocks noChangeShapeType="1"/>
          </p:cNvSpPr>
          <p:nvPr/>
        </p:nvSpPr>
        <p:spPr bwMode="auto">
          <a:xfrm>
            <a:off x="5851525" y="4252913"/>
            <a:ext cx="173038" cy="26035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89" name="Rectangle 117"/>
          <p:cNvSpPr>
            <a:spLocks noChangeArrowheads="1"/>
          </p:cNvSpPr>
          <p:nvPr/>
        </p:nvSpPr>
        <p:spPr bwMode="auto">
          <a:xfrm>
            <a:off x="5559425" y="5838825"/>
            <a:ext cx="519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120C</a:t>
            </a:r>
          </a:p>
        </p:txBody>
      </p:sp>
      <p:grpSp>
        <p:nvGrpSpPr>
          <p:cNvPr id="134190" name="Group 118"/>
          <p:cNvGrpSpPr>
            <a:grpSpLocks/>
          </p:cNvGrpSpPr>
          <p:nvPr/>
        </p:nvGrpSpPr>
        <p:grpSpPr bwMode="auto">
          <a:xfrm>
            <a:off x="5524500" y="5305425"/>
            <a:ext cx="585788" cy="487363"/>
            <a:chOff x="152" y="4523"/>
            <a:chExt cx="234" cy="197"/>
          </a:xfrm>
        </p:grpSpPr>
        <p:sp>
          <p:nvSpPr>
            <p:cNvPr id="134234" name="Oval 119"/>
            <p:cNvSpPr>
              <a:spLocks noChangeArrowheads="1"/>
            </p:cNvSpPr>
            <p:nvPr/>
          </p:nvSpPr>
          <p:spPr bwMode="auto">
            <a:xfrm>
              <a:off x="256" y="4523"/>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35" name="Group 120"/>
            <p:cNvGrpSpPr>
              <a:grpSpLocks/>
            </p:cNvGrpSpPr>
            <p:nvPr/>
          </p:nvGrpSpPr>
          <p:grpSpPr bwMode="auto">
            <a:xfrm>
              <a:off x="152" y="4697"/>
              <a:ext cx="234" cy="23"/>
              <a:chOff x="152" y="4697"/>
              <a:chExt cx="234" cy="23"/>
            </a:xfrm>
          </p:grpSpPr>
          <p:sp>
            <p:nvSpPr>
              <p:cNvPr id="134236" name="Oval 121"/>
              <p:cNvSpPr>
                <a:spLocks noChangeArrowheads="1"/>
              </p:cNvSpPr>
              <p:nvPr/>
            </p:nvSpPr>
            <p:spPr bwMode="auto">
              <a:xfrm>
                <a:off x="361" y="469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37" name="Oval 122"/>
              <p:cNvSpPr>
                <a:spLocks noChangeArrowheads="1"/>
              </p:cNvSpPr>
              <p:nvPr/>
            </p:nvSpPr>
            <p:spPr bwMode="auto">
              <a:xfrm>
                <a:off x="152" y="4697"/>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91" name="Line 123"/>
          <p:cNvSpPr>
            <a:spLocks noChangeShapeType="1"/>
          </p:cNvSpPr>
          <p:nvPr/>
        </p:nvSpPr>
        <p:spPr bwMode="auto">
          <a:xfrm>
            <a:off x="5610225" y="5767388"/>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2" name="Line 124"/>
          <p:cNvSpPr>
            <a:spLocks noChangeShapeType="1"/>
          </p:cNvSpPr>
          <p:nvPr/>
        </p:nvSpPr>
        <p:spPr bwMode="auto">
          <a:xfrm flipH="1">
            <a:off x="5594350" y="5414963"/>
            <a:ext cx="195263" cy="280987"/>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3" name="Line 125"/>
          <p:cNvSpPr>
            <a:spLocks noChangeShapeType="1"/>
          </p:cNvSpPr>
          <p:nvPr/>
        </p:nvSpPr>
        <p:spPr bwMode="auto">
          <a:xfrm>
            <a:off x="5849938" y="5421313"/>
            <a:ext cx="173037" cy="2603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4" name="Text Box 126"/>
          <p:cNvSpPr txBox="1">
            <a:spLocks noChangeArrowheads="1"/>
          </p:cNvSpPr>
          <p:nvPr/>
        </p:nvSpPr>
        <p:spPr bwMode="auto">
          <a:xfrm>
            <a:off x="5586413"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(4)</a:t>
            </a:r>
          </a:p>
        </p:txBody>
      </p:sp>
      <p:sp>
        <p:nvSpPr>
          <p:cNvPr id="134195" name="Rectangle 127"/>
          <p:cNvSpPr>
            <a:spLocks noChangeArrowheads="1"/>
          </p:cNvSpPr>
          <p:nvPr/>
        </p:nvSpPr>
        <p:spPr bwMode="auto">
          <a:xfrm>
            <a:off x="6884988" y="2392363"/>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210</a:t>
            </a:r>
          </a:p>
        </p:txBody>
      </p:sp>
      <p:grpSp>
        <p:nvGrpSpPr>
          <p:cNvPr id="134196" name="Group 128"/>
          <p:cNvGrpSpPr>
            <a:grpSpLocks/>
          </p:cNvGrpSpPr>
          <p:nvPr/>
        </p:nvGrpSpPr>
        <p:grpSpPr bwMode="auto">
          <a:xfrm>
            <a:off x="6797675" y="1868488"/>
            <a:ext cx="585788" cy="487362"/>
            <a:chOff x="152" y="4822"/>
            <a:chExt cx="234" cy="197"/>
          </a:xfrm>
        </p:grpSpPr>
        <p:sp>
          <p:nvSpPr>
            <p:cNvPr id="134230" name="Oval 129"/>
            <p:cNvSpPr>
              <a:spLocks noChangeArrowheads="1"/>
            </p:cNvSpPr>
            <p:nvPr/>
          </p:nvSpPr>
          <p:spPr bwMode="auto">
            <a:xfrm>
              <a:off x="256" y="4822"/>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31" name="Group 130"/>
            <p:cNvGrpSpPr>
              <a:grpSpLocks/>
            </p:cNvGrpSpPr>
            <p:nvPr/>
          </p:nvGrpSpPr>
          <p:grpSpPr bwMode="auto">
            <a:xfrm>
              <a:off x="152" y="4996"/>
              <a:ext cx="234" cy="23"/>
              <a:chOff x="152" y="4996"/>
              <a:chExt cx="234" cy="23"/>
            </a:xfrm>
          </p:grpSpPr>
          <p:sp>
            <p:nvSpPr>
              <p:cNvPr id="134232" name="Oval 131"/>
              <p:cNvSpPr>
                <a:spLocks noChangeArrowheads="1"/>
              </p:cNvSpPr>
              <p:nvPr/>
            </p:nvSpPr>
            <p:spPr bwMode="auto">
              <a:xfrm>
                <a:off x="361" y="4996"/>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33" name="Oval 132"/>
              <p:cNvSpPr>
                <a:spLocks noChangeArrowheads="1"/>
              </p:cNvSpPr>
              <p:nvPr/>
            </p:nvSpPr>
            <p:spPr bwMode="auto">
              <a:xfrm>
                <a:off x="152" y="4996"/>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197" name="Line 133"/>
          <p:cNvSpPr>
            <a:spLocks noChangeShapeType="1"/>
          </p:cNvSpPr>
          <p:nvPr/>
        </p:nvSpPr>
        <p:spPr bwMode="auto">
          <a:xfrm>
            <a:off x="6883400" y="2330450"/>
            <a:ext cx="396875"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8" name="Line 134"/>
          <p:cNvSpPr>
            <a:spLocks noChangeShapeType="1"/>
          </p:cNvSpPr>
          <p:nvPr/>
        </p:nvSpPr>
        <p:spPr bwMode="auto">
          <a:xfrm flipH="1">
            <a:off x="6867525" y="1978025"/>
            <a:ext cx="195263" cy="2809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9" name="Line 135"/>
          <p:cNvSpPr>
            <a:spLocks noChangeShapeType="1"/>
          </p:cNvSpPr>
          <p:nvPr/>
        </p:nvSpPr>
        <p:spPr bwMode="auto">
          <a:xfrm>
            <a:off x="7115175" y="1962150"/>
            <a:ext cx="188913" cy="3048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00" name="Text Box 136"/>
          <p:cNvSpPr txBox="1">
            <a:spLocks noChangeArrowheads="1"/>
          </p:cNvSpPr>
          <p:nvPr/>
        </p:nvSpPr>
        <p:spPr bwMode="auto">
          <a:xfrm>
            <a:off x="6858000"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(5)</a:t>
            </a:r>
          </a:p>
        </p:txBody>
      </p:sp>
      <p:sp>
        <p:nvSpPr>
          <p:cNvPr id="134201" name="Rectangle 137"/>
          <p:cNvSpPr>
            <a:spLocks noChangeArrowheads="1"/>
          </p:cNvSpPr>
          <p:nvPr/>
        </p:nvSpPr>
        <p:spPr bwMode="auto">
          <a:xfrm>
            <a:off x="8177213" y="2392363"/>
            <a:ext cx="4159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6038" rIns="92075" bIns="46038">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t>300</a:t>
            </a:r>
          </a:p>
        </p:txBody>
      </p:sp>
      <p:grpSp>
        <p:nvGrpSpPr>
          <p:cNvPr id="134202" name="Group 138"/>
          <p:cNvGrpSpPr>
            <a:grpSpLocks/>
          </p:cNvGrpSpPr>
          <p:nvPr/>
        </p:nvGrpSpPr>
        <p:grpSpPr bwMode="auto">
          <a:xfrm>
            <a:off x="8070850" y="1868488"/>
            <a:ext cx="585788" cy="487362"/>
            <a:chOff x="152" y="5196"/>
            <a:chExt cx="234" cy="197"/>
          </a:xfrm>
        </p:grpSpPr>
        <p:grpSp>
          <p:nvGrpSpPr>
            <p:cNvPr id="134222" name="Group 139"/>
            <p:cNvGrpSpPr>
              <a:grpSpLocks/>
            </p:cNvGrpSpPr>
            <p:nvPr/>
          </p:nvGrpSpPr>
          <p:grpSpPr bwMode="auto">
            <a:xfrm>
              <a:off x="152" y="5196"/>
              <a:ext cx="234" cy="197"/>
              <a:chOff x="152" y="5196"/>
              <a:chExt cx="234" cy="197"/>
            </a:xfrm>
          </p:grpSpPr>
          <p:sp>
            <p:nvSpPr>
              <p:cNvPr id="134226" name="Oval 140"/>
              <p:cNvSpPr>
                <a:spLocks noChangeArrowheads="1"/>
              </p:cNvSpPr>
              <p:nvPr/>
            </p:nvSpPr>
            <p:spPr bwMode="auto">
              <a:xfrm>
                <a:off x="256" y="5196"/>
                <a:ext cx="26"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4227" name="Group 141"/>
              <p:cNvGrpSpPr>
                <a:grpSpLocks/>
              </p:cNvGrpSpPr>
              <p:nvPr/>
            </p:nvGrpSpPr>
            <p:grpSpPr bwMode="auto">
              <a:xfrm>
                <a:off x="152" y="5370"/>
                <a:ext cx="234" cy="23"/>
                <a:chOff x="152" y="5370"/>
                <a:chExt cx="234" cy="23"/>
              </a:xfrm>
            </p:grpSpPr>
            <p:sp>
              <p:nvSpPr>
                <p:cNvPr id="134228" name="Oval 142"/>
                <p:cNvSpPr>
                  <a:spLocks noChangeArrowheads="1"/>
                </p:cNvSpPr>
                <p:nvPr/>
              </p:nvSpPr>
              <p:spPr bwMode="auto">
                <a:xfrm>
                  <a:off x="361" y="5370"/>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29" name="Oval 143"/>
                <p:cNvSpPr>
                  <a:spLocks noChangeArrowheads="1"/>
                </p:cNvSpPr>
                <p:nvPr/>
              </p:nvSpPr>
              <p:spPr bwMode="auto">
                <a:xfrm>
                  <a:off x="152" y="5370"/>
                  <a:ext cx="25" cy="23"/>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134223" name="Line 144"/>
            <p:cNvSpPr>
              <a:spLocks noChangeShapeType="1"/>
            </p:cNvSpPr>
            <p:nvPr/>
          </p:nvSpPr>
          <p:spPr bwMode="auto">
            <a:xfrm>
              <a:off x="186" y="5383"/>
              <a:ext cx="159"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24" name="Line 145"/>
            <p:cNvSpPr>
              <a:spLocks noChangeShapeType="1"/>
            </p:cNvSpPr>
            <p:nvPr/>
          </p:nvSpPr>
          <p:spPr bwMode="auto">
            <a:xfrm flipH="1">
              <a:off x="180" y="5240"/>
              <a:ext cx="78" cy="11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25" name="Line 146"/>
            <p:cNvSpPr>
              <a:spLocks noChangeShapeType="1"/>
            </p:cNvSpPr>
            <p:nvPr/>
          </p:nvSpPr>
          <p:spPr bwMode="auto">
            <a:xfrm>
              <a:off x="279" y="5234"/>
              <a:ext cx="75" cy="123"/>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4203" name="Text Box 147"/>
          <p:cNvSpPr txBox="1">
            <a:spLocks noChangeArrowheads="1"/>
          </p:cNvSpPr>
          <p:nvPr/>
        </p:nvSpPr>
        <p:spPr bwMode="auto">
          <a:xfrm>
            <a:off x="8131175" y="1363663"/>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400" b="0">
                <a:latin typeface="Arial" pitchFamily="34" charset="0"/>
              </a:rPr>
              <a:t>(6)</a:t>
            </a:r>
          </a:p>
        </p:txBody>
      </p:sp>
      <p:sp>
        <p:nvSpPr>
          <p:cNvPr id="134204" name="Text Box 148"/>
          <p:cNvSpPr txBox="1">
            <a:spLocks noChangeArrowheads="1"/>
          </p:cNvSpPr>
          <p:nvPr/>
        </p:nvSpPr>
        <p:spPr bwMode="auto">
          <a:xfrm>
            <a:off x="7286625" y="3716338"/>
            <a:ext cx="919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dirty="0" smtClean="0">
                <a:latin typeface="Arial" pitchFamily="34" charset="0"/>
              </a:rPr>
              <a:t>Intransitive</a:t>
            </a:r>
            <a:endParaRPr lang="en-US" altLang="en-US" sz="1200" b="0" dirty="0">
              <a:latin typeface="Arial" pitchFamily="34" charset="0"/>
            </a:endParaRPr>
          </a:p>
        </p:txBody>
      </p:sp>
      <p:sp>
        <p:nvSpPr>
          <p:cNvPr id="134205" name="Text Box 149"/>
          <p:cNvSpPr txBox="1">
            <a:spLocks noChangeArrowheads="1"/>
          </p:cNvSpPr>
          <p:nvPr/>
        </p:nvSpPr>
        <p:spPr bwMode="auto">
          <a:xfrm>
            <a:off x="7286625" y="4224338"/>
            <a:ext cx="842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latin typeface="Arial" pitchFamily="34" charset="0"/>
              </a:rPr>
              <a:t>Transitive</a:t>
            </a:r>
          </a:p>
        </p:txBody>
      </p:sp>
      <p:sp>
        <p:nvSpPr>
          <p:cNvPr id="134206" name="Text Box 150"/>
          <p:cNvSpPr txBox="1">
            <a:spLocks noChangeArrowheads="1"/>
          </p:cNvSpPr>
          <p:nvPr/>
        </p:nvSpPr>
        <p:spPr bwMode="auto">
          <a:xfrm>
            <a:off x="7286625" y="4732338"/>
            <a:ext cx="588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200" b="0">
                <a:latin typeface="Arial" pitchFamily="34" charset="0"/>
              </a:rPr>
              <a:t>Mixed</a:t>
            </a:r>
          </a:p>
        </p:txBody>
      </p:sp>
      <p:sp>
        <p:nvSpPr>
          <p:cNvPr id="134207" name="Rectangle 151"/>
          <p:cNvSpPr>
            <a:spLocks noChangeArrowheads="1"/>
          </p:cNvSpPr>
          <p:nvPr/>
        </p:nvSpPr>
        <p:spPr bwMode="auto">
          <a:xfrm>
            <a:off x="6934200" y="3619500"/>
            <a:ext cx="1408113" cy="1587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08" name="Oval 152"/>
          <p:cNvSpPr>
            <a:spLocks noChangeArrowheads="1"/>
          </p:cNvSpPr>
          <p:nvPr/>
        </p:nvSpPr>
        <p:spPr bwMode="auto">
          <a:xfrm>
            <a:off x="4071938" y="1784350"/>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09" name="Oval 153"/>
          <p:cNvSpPr>
            <a:spLocks noChangeArrowheads="1"/>
          </p:cNvSpPr>
          <p:nvPr/>
        </p:nvSpPr>
        <p:spPr bwMode="auto">
          <a:xfrm>
            <a:off x="5411788" y="1781175"/>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0" name="Oval 154"/>
          <p:cNvSpPr>
            <a:spLocks noChangeArrowheads="1"/>
          </p:cNvSpPr>
          <p:nvPr/>
        </p:nvSpPr>
        <p:spPr bwMode="auto">
          <a:xfrm>
            <a:off x="4076700" y="2871788"/>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1" name="Oval 155"/>
          <p:cNvSpPr>
            <a:spLocks noChangeArrowheads="1"/>
          </p:cNvSpPr>
          <p:nvPr/>
        </p:nvSpPr>
        <p:spPr bwMode="auto">
          <a:xfrm>
            <a:off x="2754313" y="5251450"/>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2" name="Oval 156"/>
          <p:cNvSpPr>
            <a:spLocks noChangeArrowheads="1"/>
          </p:cNvSpPr>
          <p:nvPr/>
        </p:nvSpPr>
        <p:spPr bwMode="auto">
          <a:xfrm>
            <a:off x="4059238" y="5238750"/>
            <a:ext cx="79375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3" name="AutoShape 157"/>
          <p:cNvSpPr>
            <a:spLocks noChangeArrowheads="1"/>
          </p:cNvSpPr>
          <p:nvPr/>
        </p:nvSpPr>
        <p:spPr bwMode="auto">
          <a:xfrm>
            <a:off x="5467350" y="5253038"/>
            <a:ext cx="704850" cy="873125"/>
          </a:xfrm>
          <a:prstGeom prst="octagon">
            <a:avLst>
              <a:gd name="adj" fmla="val 29287"/>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4" name="AutoShape 158"/>
          <p:cNvSpPr>
            <a:spLocks noChangeArrowheads="1"/>
          </p:cNvSpPr>
          <p:nvPr/>
        </p:nvSpPr>
        <p:spPr bwMode="auto">
          <a:xfrm>
            <a:off x="6740525" y="1795463"/>
            <a:ext cx="704850" cy="873125"/>
          </a:xfrm>
          <a:prstGeom prst="octagon">
            <a:avLst>
              <a:gd name="adj" fmla="val 29287"/>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5" name="Oval 159"/>
          <p:cNvSpPr>
            <a:spLocks noChangeArrowheads="1"/>
          </p:cNvSpPr>
          <p:nvPr/>
        </p:nvSpPr>
        <p:spPr bwMode="auto">
          <a:xfrm>
            <a:off x="7048500" y="3730625"/>
            <a:ext cx="244475" cy="311150"/>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6" name="Rectangle 160"/>
          <p:cNvSpPr>
            <a:spLocks noChangeArrowheads="1"/>
          </p:cNvSpPr>
          <p:nvPr/>
        </p:nvSpPr>
        <p:spPr bwMode="auto">
          <a:xfrm>
            <a:off x="7037388" y="4202113"/>
            <a:ext cx="247650" cy="342900"/>
          </a:xfrm>
          <a:prstGeom prst="rect">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7" name="AutoShape 161"/>
          <p:cNvSpPr>
            <a:spLocks noChangeArrowheads="1"/>
          </p:cNvSpPr>
          <p:nvPr/>
        </p:nvSpPr>
        <p:spPr bwMode="auto">
          <a:xfrm>
            <a:off x="7029450" y="4703763"/>
            <a:ext cx="285750" cy="352425"/>
          </a:xfrm>
          <a:prstGeom prst="octagon">
            <a:avLst>
              <a:gd name="adj" fmla="val 29287"/>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8" name="AutoShape 162"/>
          <p:cNvSpPr>
            <a:spLocks noChangeArrowheads="1"/>
          </p:cNvSpPr>
          <p:nvPr/>
        </p:nvSpPr>
        <p:spPr bwMode="auto">
          <a:xfrm>
            <a:off x="3962400" y="38989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19" name="AutoShape 163"/>
          <p:cNvSpPr>
            <a:spLocks noChangeArrowheads="1"/>
          </p:cNvSpPr>
          <p:nvPr/>
        </p:nvSpPr>
        <p:spPr bwMode="auto">
          <a:xfrm>
            <a:off x="5308600" y="40005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20" name="AutoShape 164"/>
          <p:cNvSpPr>
            <a:spLocks noChangeArrowheads="1"/>
          </p:cNvSpPr>
          <p:nvPr/>
        </p:nvSpPr>
        <p:spPr bwMode="auto">
          <a:xfrm>
            <a:off x="5308600" y="27432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34221" name="AutoShape 165"/>
          <p:cNvSpPr>
            <a:spLocks noChangeArrowheads="1"/>
          </p:cNvSpPr>
          <p:nvPr/>
        </p:nvSpPr>
        <p:spPr bwMode="auto">
          <a:xfrm>
            <a:off x="7861300" y="1714500"/>
            <a:ext cx="1028700" cy="1168400"/>
          </a:xfrm>
          <a:prstGeom prst="flowChartDecision">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8"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G_634722689789_BAR"/>
          <p:cNvSpPr/>
          <p:nvPr/>
        </p:nvSpPr>
        <p:spPr>
          <a:xfrm>
            <a:off x="0" y="0"/>
            <a:ext cx="613458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790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Local Processes</a:t>
            </a:r>
            <a:endParaRPr lang="en-US" sz="3200" dirty="0"/>
          </a:p>
        </p:txBody>
      </p:sp>
      <p:sp>
        <p:nvSpPr>
          <p:cNvPr id="3" name="Text Box 2"/>
          <p:cNvSpPr txBox="1">
            <a:spLocks noChangeArrowheads="1"/>
          </p:cNvSpPr>
          <p:nvPr/>
        </p:nvSpPr>
        <p:spPr bwMode="auto">
          <a:xfrm>
            <a:off x="-17469" y="1066800"/>
            <a:ext cx="9123947" cy="32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smtClean="0">
                <a:latin typeface="+mj-lt"/>
                <a:ea typeface="SimSun-ExtB" panose="02010609060101010101" pitchFamily="49" charset="-122"/>
              </a:rPr>
              <a:t>Social Balance Theory: like nodes, edges can have attributes, too:</a:t>
            </a:r>
          </a:p>
          <a:p>
            <a:pPr marL="182880" lvl="1" indent="0">
              <a:spcBef>
                <a:spcPct val="0"/>
              </a:spcBef>
              <a:spcAft>
                <a:spcPts val="600"/>
              </a:spcAft>
              <a:buNone/>
            </a:pPr>
            <a:r>
              <a:rPr lang="en-US" sz="2400" i="1" dirty="0" smtClean="0"/>
              <a:t>my </a:t>
            </a:r>
            <a:r>
              <a:rPr lang="en-US" sz="2400" i="1" dirty="0"/>
              <a:t>friend’s friend is my </a:t>
            </a:r>
            <a:r>
              <a:rPr lang="en-US" sz="2400" i="1" dirty="0" smtClean="0"/>
              <a:t>friend, </a:t>
            </a:r>
          </a:p>
          <a:p>
            <a:pPr marL="182880" lvl="1" indent="0">
              <a:spcBef>
                <a:spcPct val="0"/>
              </a:spcBef>
              <a:spcAft>
                <a:spcPts val="600"/>
              </a:spcAft>
              <a:buNone/>
            </a:pPr>
            <a:r>
              <a:rPr lang="en-US" sz="2400" i="1" dirty="0" smtClean="0"/>
              <a:t>my </a:t>
            </a:r>
            <a:r>
              <a:rPr lang="en-US" sz="2400" i="1" dirty="0"/>
              <a:t>friend’s enemy is my </a:t>
            </a:r>
            <a:r>
              <a:rPr lang="en-US" sz="2400" i="1" dirty="0" smtClean="0"/>
              <a:t>enemy, </a:t>
            </a:r>
          </a:p>
          <a:p>
            <a:pPr marL="182880" lvl="1" indent="0">
              <a:spcBef>
                <a:spcPct val="0"/>
              </a:spcBef>
              <a:spcAft>
                <a:spcPts val="600"/>
              </a:spcAft>
              <a:buNone/>
            </a:pPr>
            <a:r>
              <a:rPr lang="en-US" sz="2400" i="1" dirty="0" smtClean="0"/>
              <a:t>my </a:t>
            </a:r>
            <a:r>
              <a:rPr lang="en-US" sz="2400" i="1" dirty="0"/>
              <a:t>enemy’s friend is my </a:t>
            </a:r>
            <a:r>
              <a:rPr lang="en-US" sz="2400" i="1" dirty="0" smtClean="0"/>
              <a:t>enemy, </a:t>
            </a:r>
          </a:p>
          <a:p>
            <a:pPr marL="182880" lvl="1" indent="0">
              <a:spcBef>
                <a:spcPct val="0"/>
              </a:spcBef>
              <a:spcAft>
                <a:spcPts val="600"/>
              </a:spcAft>
              <a:buNone/>
            </a:pPr>
            <a:r>
              <a:rPr lang="en-US" sz="2400" i="1" dirty="0" smtClean="0"/>
              <a:t>my </a:t>
            </a:r>
            <a:r>
              <a:rPr lang="en-US" sz="2400" i="1" dirty="0"/>
              <a:t>enemy’s enemy is my friend </a:t>
            </a:r>
            <a:r>
              <a:rPr lang="en-US" sz="2400" i="1" dirty="0" smtClean="0"/>
              <a:t>  </a:t>
            </a:r>
            <a:r>
              <a:rPr lang="en-US" altLang="en-US" sz="2400" dirty="0" err="1" smtClean="0">
                <a:ea typeface="SimSun-ExtB" panose="02010609060101010101" pitchFamily="49" charset="-122"/>
              </a:rPr>
              <a:t>Heider</a:t>
            </a:r>
            <a:r>
              <a:rPr lang="en-US" altLang="en-US" sz="2400" dirty="0" smtClean="0">
                <a:ea typeface="SimSun-ExtB" panose="02010609060101010101" pitchFamily="49" charset="-122"/>
              </a:rPr>
              <a:t> </a:t>
            </a:r>
            <a:r>
              <a:rPr lang="en-US" altLang="en-US" sz="2400" dirty="0">
                <a:ea typeface="SimSun-ExtB" panose="02010609060101010101" pitchFamily="49" charset="-122"/>
              </a:rPr>
              <a:t>(1958</a:t>
            </a:r>
            <a:r>
              <a:rPr lang="en-US" altLang="en-US" sz="2400" dirty="0" smtClean="0">
                <a:ea typeface="SimSun-ExtB" panose="02010609060101010101" pitchFamily="49" charset="-122"/>
              </a:rPr>
              <a:t>)</a:t>
            </a:r>
            <a:endParaRPr lang="en-US" sz="2400" dirty="0"/>
          </a:p>
          <a:p>
            <a:pPr marL="182880" lvl="1" indent="0">
              <a:spcBef>
                <a:spcPct val="0"/>
              </a:spcBef>
              <a:spcAft>
                <a:spcPts val="600"/>
              </a:spcAft>
              <a:buNone/>
            </a:pPr>
            <a:endParaRPr lang="en-US" altLang="en-US" sz="2800" dirty="0" smtClean="0">
              <a:latin typeface="+mj-lt"/>
              <a:ea typeface="SimSun-ExtB" panose="02010609060101010101" pitchFamily="49" charset="-122"/>
              <a:sym typeface="Wingdings" panose="05000000000000000000" pitchFamily="2" charset="2"/>
            </a:endParaRPr>
          </a:p>
        </p:txBody>
      </p:sp>
      <p:grpSp>
        <p:nvGrpSpPr>
          <p:cNvPr id="7" name="Group 70"/>
          <p:cNvGrpSpPr>
            <a:grpSpLocks/>
          </p:cNvGrpSpPr>
          <p:nvPr/>
        </p:nvGrpSpPr>
        <p:grpSpPr bwMode="auto">
          <a:xfrm>
            <a:off x="3372059" y="4568304"/>
            <a:ext cx="1831159" cy="1752600"/>
            <a:chOff x="152" y="3065"/>
            <a:chExt cx="234" cy="180"/>
          </a:xfrm>
        </p:grpSpPr>
        <p:grpSp>
          <p:nvGrpSpPr>
            <p:cNvPr id="8" name="Group 71"/>
            <p:cNvGrpSpPr>
              <a:grpSpLocks/>
            </p:cNvGrpSpPr>
            <p:nvPr/>
          </p:nvGrpSpPr>
          <p:grpSpPr bwMode="auto">
            <a:xfrm>
              <a:off x="152" y="3065"/>
              <a:ext cx="234" cy="180"/>
              <a:chOff x="152" y="3065"/>
              <a:chExt cx="234" cy="180"/>
            </a:xfrm>
          </p:grpSpPr>
          <p:sp>
            <p:nvSpPr>
              <p:cNvPr id="12" name="Oval 72"/>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13" name="Group 73"/>
              <p:cNvGrpSpPr>
                <a:grpSpLocks/>
              </p:cNvGrpSpPr>
              <p:nvPr/>
            </p:nvGrpSpPr>
            <p:grpSpPr bwMode="auto">
              <a:xfrm>
                <a:off x="152" y="3225"/>
                <a:ext cx="234" cy="20"/>
                <a:chOff x="152" y="3225"/>
                <a:chExt cx="234" cy="20"/>
              </a:xfrm>
            </p:grpSpPr>
            <p:sp>
              <p:nvSpPr>
                <p:cNvPr id="14" name="Oval 74"/>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5" name="Oval 75"/>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9" name="Line 76"/>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77"/>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78"/>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6" name="Straight Arrow Connector 5"/>
          <p:cNvCxnSpPr>
            <a:stCxn id="10" idx="0"/>
          </p:cNvCxnSpPr>
          <p:nvPr/>
        </p:nvCxnSpPr>
        <p:spPr>
          <a:xfrm>
            <a:off x="3638125" y="6233274"/>
            <a:ext cx="1244249"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flipV="1">
            <a:off x="3591172" y="4948034"/>
            <a:ext cx="563434" cy="10223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389370" y="4893547"/>
            <a:ext cx="539959" cy="99314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21" name="Group 70"/>
          <p:cNvGrpSpPr>
            <a:grpSpLocks/>
          </p:cNvGrpSpPr>
          <p:nvPr/>
        </p:nvGrpSpPr>
        <p:grpSpPr bwMode="auto">
          <a:xfrm>
            <a:off x="6096000" y="4665670"/>
            <a:ext cx="1831159" cy="1752600"/>
            <a:chOff x="152" y="3065"/>
            <a:chExt cx="234" cy="180"/>
          </a:xfrm>
        </p:grpSpPr>
        <p:grpSp>
          <p:nvGrpSpPr>
            <p:cNvPr id="22" name="Group 71"/>
            <p:cNvGrpSpPr>
              <a:grpSpLocks/>
            </p:cNvGrpSpPr>
            <p:nvPr/>
          </p:nvGrpSpPr>
          <p:grpSpPr bwMode="auto">
            <a:xfrm>
              <a:off x="152" y="3065"/>
              <a:ext cx="234" cy="180"/>
              <a:chOff x="152" y="3065"/>
              <a:chExt cx="234" cy="180"/>
            </a:xfrm>
          </p:grpSpPr>
          <p:sp>
            <p:nvSpPr>
              <p:cNvPr id="26" name="Oval 72"/>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27" name="Group 73"/>
              <p:cNvGrpSpPr>
                <a:grpSpLocks/>
              </p:cNvGrpSpPr>
              <p:nvPr/>
            </p:nvGrpSpPr>
            <p:grpSpPr bwMode="auto">
              <a:xfrm>
                <a:off x="152" y="3225"/>
                <a:ext cx="234" cy="20"/>
                <a:chOff x="152" y="3225"/>
                <a:chExt cx="234" cy="20"/>
              </a:xfrm>
            </p:grpSpPr>
            <p:sp>
              <p:nvSpPr>
                <p:cNvPr id="28" name="Oval 74"/>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29" name="Oval 75"/>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23" name="Line 76"/>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77"/>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78"/>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70"/>
          <p:cNvGrpSpPr>
            <a:grpSpLocks/>
          </p:cNvGrpSpPr>
          <p:nvPr/>
        </p:nvGrpSpPr>
        <p:grpSpPr bwMode="auto">
          <a:xfrm>
            <a:off x="609600" y="4607383"/>
            <a:ext cx="1831159" cy="1752600"/>
            <a:chOff x="152" y="3065"/>
            <a:chExt cx="234" cy="180"/>
          </a:xfrm>
        </p:grpSpPr>
        <p:grpSp>
          <p:nvGrpSpPr>
            <p:cNvPr id="31" name="Group 71"/>
            <p:cNvGrpSpPr>
              <a:grpSpLocks/>
            </p:cNvGrpSpPr>
            <p:nvPr/>
          </p:nvGrpSpPr>
          <p:grpSpPr bwMode="auto">
            <a:xfrm>
              <a:off x="152" y="3065"/>
              <a:ext cx="234" cy="180"/>
              <a:chOff x="152" y="3065"/>
              <a:chExt cx="234" cy="180"/>
            </a:xfrm>
          </p:grpSpPr>
          <p:sp>
            <p:nvSpPr>
              <p:cNvPr id="35" name="Oval 72"/>
              <p:cNvSpPr>
                <a:spLocks noChangeArrowheads="1"/>
              </p:cNvSpPr>
              <p:nvPr/>
            </p:nvSpPr>
            <p:spPr bwMode="auto">
              <a:xfrm>
                <a:off x="256" y="3065"/>
                <a:ext cx="26"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nvGrpSpPr>
              <p:cNvPr id="36" name="Group 73"/>
              <p:cNvGrpSpPr>
                <a:grpSpLocks/>
              </p:cNvGrpSpPr>
              <p:nvPr/>
            </p:nvGrpSpPr>
            <p:grpSpPr bwMode="auto">
              <a:xfrm>
                <a:off x="152" y="3225"/>
                <a:ext cx="234" cy="20"/>
                <a:chOff x="152" y="3225"/>
                <a:chExt cx="234" cy="20"/>
              </a:xfrm>
            </p:grpSpPr>
            <p:sp>
              <p:nvSpPr>
                <p:cNvPr id="37" name="Oval 74"/>
                <p:cNvSpPr>
                  <a:spLocks noChangeArrowheads="1"/>
                </p:cNvSpPr>
                <p:nvPr/>
              </p:nvSpPr>
              <p:spPr bwMode="auto">
                <a:xfrm>
                  <a:off x="361"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38" name="Oval 75"/>
                <p:cNvSpPr>
                  <a:spLocks noChangeArrowheads="1"/>
                </p:cNvSpPr>
                <p:nvPr/>
              </p:nvSpPr>
              <p:spPr bwMode="auto">
                <a:xfrm>
                  <a:off x="152" y="3225"/>
                  <a:ext cx="25" cy="2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grpSp>
        </p:grpSp>
        <p:sp>
          <p:nvSpPr>
            <p:cNvPr id="32" name="Line 76"/>
            <p:cNvSpPr>
              <a:spLocks noChangeShapeType="1"/>
            </p:cNvSpPr>
            <p:nvPr/>
          </p:nvSpPr>
          <p:spPr bwMode="auto">
            <a:xfrm>
              <a:off x="282" y="3101"/>
              <a:ext cx="69" cy="102"/>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77"/>
            <p:cNvSpPr>
              <a:spLocks noChangeShapeType="1"/>
            </p:cNvSpPr>
            <p:nvPr/>
          </p:nvSpPr>
          <p:spPr bwMode="auto">
            <a:xfrm>
              <a:off x="186" y="3236"/>
              <a:ext cx="159"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78"/>
            <p:cNvSpPr>
              <a:spLocks noChangeShapeType="1"/>
            </p:cNvSpPr>
            <p:nvPr/>
          </p:nvSpPr>
          <p:spPr bwMode="auto">
            <a:xfrm flipH="1">
              <a:off x="180" y="3104"/>
              <a:ext cx="72" cy="105"/>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39" name="Straight Arrow Connector 38"/>
          <p:cNvCxnSpPr>
            <a:stCxn id="33" idx="0"/>
          </p:cNvCxnSpPr>
          <p:nvPr/>
        </p:nvCxnSpPr>
        <p:spPr>
          <a:xfrm>
            <a:off x="875666" y="6272353"/>
            <a:ext cx="12442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573583" y="4904489"/>
            <a:ext cx="593285" cy="1057496"/>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1"/>
          </p:cNvCxnSpPr>
          <p:nvPr/>
        </p:nvCxnSpPr>
        <p:spPr>
          <a:xfrm flipV="1">
            <a:off x="828713" y="4921459"/>
            <a:ext cx="610387" cy="10880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4389368" y="4893547"/>
            <a:ext cx="539959" cy="9931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591172" y="4949970"/>
            <a:ext cx="563434" cy="1022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335233" y="6323978"/>
            <a:ext cx="1316910" cy="973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7102686" y="4994200"/>
            <a:ext cx="539959" cy="9931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315113" y="5016190"/>
            <a:ext cx="563434" cy="10223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151904" y="5187243"/>
            <a:ext cx="326418" cy="369332"/>
          </a:xfrm>
          <a:prstGeom prst="rect">
            <a:avLst/>
          </a:prstGeom>
          <a:noFill/>
        </p:spPr>
        <p:txBody>
          <a:bodyPr wrap="square" rtlCol="0">
            <a:spAutoFit/>
          </a:bodyPr>
          <a:lstStyle/>
          <a:p>
            <a:r>
              <a:rPr lang="en-US" dirty="0" smtClean="0"/>
              <a:t>+</a:t>
            </a:r>
            <a:endParaRPr lang="en-US" dirty="0"/>
          </a:p>
        </p:txBody>
      </p:sp>
      <p:sp>
        <p:nvSpPr>
          <p:cNvPr id="58" name="TextBox 57"/>
          <p:cNvSpPr txBox="1"/>
          <p:nvPr/>
        </p:nvSpPr>
        <p:spPr>
          <a:xfrm>
            <a:off x="4062952" y="6333715"/>
            <a:ext cx="326418" cy="369332"/>
          </a:xfrm>
          <a:prstGeom prst="rect">
            <a:avLst/>
          </a:prstGeom>
          <a:noFill/>
        </p:spPr>
        <p:txBody>
          <a:bodyPr wrap="square" rtlCol="0">
            <a:spAutoFit/>
          </a:bodyPr>
          <a:lstStyle/>
          <a:p>
            <a:r>
              <a:rPr lang="en-US" dirty="0" smtClean="0"/>
              <a:t>+</a:t>
            </a:r>
            <a:endParaRPr lang="en-US" dirty="0"/>
          </a:p>
        </p:txBody>
      </p:sp>
      <p:sp>
        <p:nvSpPr>
          <p:cNvPr id="59" name="TextBox 58"/>
          <p:cNvSpPr txBox="1"/>
          <p:nvPr/>
        </p:nvSpPr>
        <p:spPr>
          <a:xfrm>
            <a:off x="2081913" y="5089877"/>
            <a:ext cx="326418" cy="369332"/>
          </a:xfrm>
          <a:prstGeom prst="rect">
            <a:avLst/>
          </a:prstGeom>
          <a:noFill/>
        </p:spPr>
        <p:txBody>
          <a:bodyPr wrap="square" rtlCol="0">
            <a:spAutoFit/>
          </a:bodyPr>
          <a:lstStyle/>
          <a:p>
            <a:r>
              <a:rPr lang="en-US" dirty="0" smtClean="0"/>
              <a:t>+</a:t>
            </a:r>
            <a:endParaRPr lang="en-US" dirty="0"/>
          </a:p>
        </p:txBody>
      </p:sp>
      <p:sp>
        <p:nvSpPr>
          <p:cNvPr id="60" name="TextBox 59"/>
          <p:cNvSpPr txBox="1"/>
          <p:nvPr/>
        </p:nvSpPr>
        <p:spPr>
          <a:xfrm>
            <a:off x="3338959" y="5143428"/>
            <a:ext cx="326418" cy="369332"/>
          </a:xfrm>
          <a:prstGeom prst="rect">
            <a:avLst/>
          </a:prstGeom>
          <a:noFill/>
        </p:spPr>
        <p:txBody>
          <a:bodyPr wrap="square" rtlCol="0">
            <a:spAutoFit/>
          </a:bodyPr>
          <a:lstStyle/>
          <a:p>
            <a:r>
              <a:rPr lang="en-US" b="1" dirty="0"/>
              <a:t>-</a:t>
            </a:r>
            <a:endParaRPr lang="en-US" b="1" dirty="0"/>
          </a:p>
        </p:txBody>
      </p:sp>
      <p:sp>
        <p:nvSpPr>
          <p:cNvPr id="61" name="TextBox 60"/>
          <p:cNvSpPr txBox="1"/>
          <p:nvPr/>
        </p:nvSpPr>
        <p:spPr>
          <a:xfrm>
            <a:off x="4865854" y="5230728"/>
            <a:ext cx="326418" cy="369332"/>
          </a:xfrm>
          <a:prstGeom prst="rect">
            <a:avLst/>
          </a:prstGeom>
          <a:noFill/>
        </p:spPr>
        <p:txBody>
          <a:bodyPr wrap="square" rtlCol="0">
            <a:spAutoFit/>
          </a:bodyPr>
          <a:lstStyle/>
          <a:p>
            <a:r>
              <a:rPr lang="en-US" b="1" dirty="0"/>
              <a:t>-</a:t>
            </a:r>
            <a:endParaRPr lang="en-US" b="1" dirty="0"/>
          </a:p>
        </p:txBody>
      </p:sp>
      <p:sp>
        <p:nvSpPr>
          <p:cNvPr id="62" name="TextBox 61"/>
          <p:cNvSpPr txBox="1"/>
          <p:nvPr/>
        </p:nvSpPr>
        <p:spPr>
          <a:xfrm>
            <a:off x="1300493" y="6359996"/>
            <a:ext cx="326418" cy="369332"/>
          </a:xfrm>
          <a:prstGeom prst="rect">
            <a:avLst/>
          </a:prstGeom>
          <a:noFill/>
        </p:spPr>
        <p:txBody>
          <a:bodyPr wrap="square" rtlCol="0">
            <a:spAutoFit/>
          </a:bodyPr>
          <a:lstStyle/>
          <a:p>
            <a:r>
              <a:rPr lang="en-US" b="1" dirty="0"/>
              <a:t>-</a:t>
            </a:r>
            <a:endParaRPr lang="en-US" b="1" dirty="0"/>
          </a:p>
        </p:txBody>
      </p:sp>
      <p:sp>
        <p:nvSpPr>
          <p:cNvPr id="63" name="TextBox 62"/>
          <p:cNvSpPr txBox="1"/>
          <p:nvPr/>
        </p:nvSpPr>
        <p:spPr>
          <a:xfrm>
            <a:off x="665504" y="5080043"/>
            <a:ext cx="326418" cy="369332"/>
          </a:xfrm>
          <a:prstGeom prst="rect">
            <a:avLst/>
          </a:prstGeom>
          <a:noFill/>
        </p:spPr>
        <p:txBody>
          <a:bodyPr wrap="square" rtlCol="0">
            <a:spAutoFit/>
          </a:bodyPr>
          <a:lstStyle/>
          <a:p>
            <a:r>
              <a:rPr lang="en-US" b="1" dirty="0"/>
              <a:t>-</a:t>
            </a:r>
            <a:endParaRPr lang="en-US" b="1" dirty="0"/>
          </a:p>
        </p:txBody>
      </p:sp>
      <p:sp>
        <p:nvSpPr>
          <p:cNvPr id="64" name="TextBox 63"/>
          <p:cNvSpPr txBox="1"/>
          <p:nvPr/>
        </p:nvSpPr>
        <p:spPr>
          <a:xfrm>
            <a:off x="7568313" y="5187243"/>
            <a:ext cx="326418" cy="369332"/>
          </a:xfrm>
          <a:prstGeom prst="rect">
            <a:avLst/>
          </a:prstGeom>
          <a:noFill/>
        </p:spPr>
        <p:txBody>
          <a:bodyPr wrap="square" rtlCol="0">
            <a:spAutoFit/>
          </a:bodyPr>
          <a:lstStyle/>
          <a:p>
            <a:r>
              <a:rPr lang="en-US" b="1" dirty="0"/>
              <a:t>-</a:t>
            </a:r>
            <a:endParaRPr lang="en-US" b="1" dirty="0"/>
          </a:p>
        </p:txBody>
      </p:sp>
      <p:sp>
        <p:nvSpPr>
          <p:cNvPr id="65" name="TextBox 64"/>
          <p:cNvSpPr txBox="1"/>
          <p:nvPr/>
        </p:nvSpPr>
        <p:spPr>
          <a:xfrm>
            <a:off x="6848370" y="6422210"/>
            <a:ext cx="326418" cy="369332"/>
          </a:xfrm>
          <a:prstGeom prst="rect">
            <a:avLst/>
          </a:prstGeom>
          <a:noFill/>
        </p:spPr>
        <p:txBody>
          <a:bodyPr wrap="square" rtlCol="0">
            <a:spAutoFit/>
          </a:bodyPr>
          <a:lstStyle/>
          <a:p>
            <a:r>
              <a:rPr lang="en-US" b="1" dirty="0"/>
              <a:t>-</a:t>
            </a:r>
            <a:endParaRPr lang="en-US" b="1" dirty="0"/>
          </a:p>
        </p:txBody>
      </p:sp>
      <p:sp>
        <p:nvSpPr>
          <p:cNvPr id="66"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G_634722689789_BAR"/>
          <p:cNvSpPr/>
          <p:nvPr/>
        </p:nvSpPr>
        <p:spPr>
          <a:xfrm>
            <a:off x="0" y="0"/>
            <a:ext cx="625032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3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p:bldP spid="59" grpId="0"/>
      <p:bldP spid="60" grpId="0"/>
      <p:bldP spid="61" grpId="0"/>
      <p:bldP spid="62" grpId="0"/>
      <p:bldP spid="63" grpId="0"/>
      <p:bldP spid="64" grpId="0"/>
      <p:bldP spid="6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9138" t="6542" r="26896" b="7408"/>
          <a:stretch/>
        </p:blipFill>
        <p:spPr>
          <a:xfrm>
            <a:off x="-23884" y="762000"/>
            <a:ext cx="5029200" cy="5877261"/>
          </a:xfrm>
          <a:prstGeom prst="rect">
            <a:avLst/>
          </a:prstGeom>
        </p:spPr>
      </p:pic>
      <p:cxnSp>
        <p:nvCxnSpPr>
          <p:cNvPr id="18" name="Straight Arrow Connector 17"/>
          <p:cNvCxnSpPr/>
          <p:nvPr/>
        </p:nvCxnSpPr>
        <p:spPr>
          <a:xfrm flipH="1" flipV="1">
            <a:off x="2477950" y="1832758"/>
            <a:ext cx="61365" cy="533400"/>
          </a:xfrm>
          <a:prstGeom prst="straightConnector1">
            <a:avLst/>
          </a:prstGeom>
          <a:ln w="2857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590800" y="2057400"/>
            <a:ext cx="609600" cy="381000"/>
          </a:xfrm>
          <a:prstGeom prst="straightConnector1">
            <a:avLst/>
          </a:prstGeom>
          <a:ln w="2857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508632" y="1832758"/>
            <a:ext cx="691768" cy="148442"/>
          </a:xfrm>
          <a:prstGeom prst="straightConnector1">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5" name="Straight Arrow Connector 44"/>
          <p:cNvCxnSpPr/>
          <p:nvPr/>
        </p:nvCxnSpPr>
        <p:spPr>
          <a:xfrm flipV="1">
            <a:off x="2989729" y="4389912"/>
            <a:ext cx="609600" cy="304800"/>
          </a:xfrm>
          <a:prstGeom prst="straightConnector1">
            <a:avLst/>
          </a:prstGeom>
          <a:ln w="2857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581400" y="4419600"/>
            <a:ext cx="94129" cy="275112"/>
          </a:xfrm>
          <a:prstGeom prst="straightConnector1">
            <a:avLst/>
          </a:prstGeom>
          <a:ln w="2857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989729" y="4724400"/>
            <a:ext cx="515471" cy="0"/>
          </a:xfrm>
          <a:prstGeom prst="straightConnector1">
            <a:avLst/>
          </a:prstGeom>
          <a:ln w="2857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343400" y="632429"/>
            <a:ext cx="4800600" cy="5632311"/>
          </a:xfrm>
          <a:prstGeom prst="rect">
            <a:avLst/>
          </a:prstGeom>
          <a:noFill/>
        </p:spPr>
        <p:txBody>
          <a:bodyPr wrap="square" rtlCol="0">
            <a:spAutoFit/>
          </a:bodyPr>
          <a:lstStyle/>
          <a:p>
            <a:r>
              <a:rPr lang="en-US" b="1" dirty="0" smtClean="0"/>
              <a:t>Dyad census:</a:t>
            </a:r>
          </a:p>
          <a:p>
            <a:r>
              <a:rPr lang="en-US" i="1" dirty="0" smtClean="0"/>
              <a:t>M    A    N</a:t>
            </a:r>
          </a:p>
          <a:p>
            <a:pPr marL="342900" indent="-342900">
              <a:buAutoNum type="arabicPlain" startAt="22"/>
            </a:pPr>
            <a:r>
              <a:rPr lang="en-US" dirty="0" smtClean="0"/>
              <a:t> 67  506</a:t>
            </a:r>
          </a:p>
          <a:p>
            <a:endParaRPr lang="en-US" dirty="0" smtClean="0"/>
          </a:p>
          <a:p>
            <a:r>
              <a:rPr lang="en-US" b="1" dirty="0" smtClean="0"/>
              <a:t>Triad Census:</a:t>
            </a:r>
          </a:p>
          <a:p>
            <a:r>
              <a:rPr lang="es-ES" i="1" dirty="0" smtClean="0"/>
              <a:t>003    012   102   021D  021U  021C   </a:t>
            </a:r>
          </a:p>
          <a:p>
            <a:r>
              <a:rPr lang="es-ES" dirty="0" smtClean="0"/>
              <a:t>4084 </a:t>
            </a:r>
            <a:r>
              <a:rPr lang="es-ES" dirty="0"/>
              <a:t>1536 </a:t>
            </a:r>
            <a:r>
              <a:rPr lang="es-ES" dirty="0" smtClean="0"/>
              <a:t> 519   82       43      88</a:t>
            </a:r>
            <a:endParaRPr lang="es-ES" i="1" dirty="0"/>
          </a:p>
          <a:p>
            <a:endParaRPr lang="es-ES" i="1" dirty="0" smtClean="0"/>
          </a:p>
          <a:p>
            <a:r>
              <a:rPr lang="es-ES" i="1" dirty="0" smtClean="0"/>
              <a:t>111D  111U   </a:t>
            </a:r>
            <a:r>
              <a:rPr lang="es-ES" i="1" dirty="0" smtClean="0">
                <a:solidFill>
                  <a:schemeClr val="accent1"/>
                </a:solidFill>
              </a:rPr>
              <a:t>030T</a:t>
            </a:r>
            <a:r>
              <a:rPr lang="es-ES" i="1" dirty="0" smtClean="0"/>
              <a:t>   </a:t>
            </a:r>
            <a:r>
              <a:rPr lang="es-ES" i="1" dirty="0"/>
              <a:t>030C   </a:t>
            </a:r>
          </a:p>
          <a:p>
            <a:r>
              <a:rPr lang="es-ES" dirty="0" smtClean="0"/>
              <a:t>41       69       9        0 </a:t>
            </a:r>
            <a:endParaRPr lang="es-ES" i="1" dirty="0"/>
          </a:p>
          <a:p>
            <a:endParaRPr lang="es-ES" i="1" dirty="0" smtClean="0"/>
          </a:p>
          <a:p>
            <a:r>
              <a:rPr lang="es-ES" i="1" dirty="0" smtClean="0"/>
              <a:t>201   </a:t>
            </a:r>
            <a:r>
              <a:rPr lang="es-ES" i="1" dirty="0" smtClean="0">
                <a:solidFill>
                  <a:schemeClr val="accent1"/>
                </a:solidFill>
              </a:rPr>
              <a:t>120D   120U  </a:t>
            </a:r>
            <a:r>
              <a:rPr lang="es-ES" i="1" dirty="0" smtClean="0"/>
              <a:t>120C </a:t>
            </a:r>
          </a:p>
          <a:p>
            <a:r>
              <a:rPr lang="es-ES" dirty="0" smtClean="0"/>
              <a:t>13     13        15       6 </a:t>
            </a:r>
            <a:endParaRPr lang="es-ES" i="1" dirty="0"/>
          </a:p>
          <a:p>
            <a:endParaRPr lang="es-ES" i="1" dirty="0" smtClean="0"/>
          </a:p>
          <a:p>
            <a:r>
              <a:rPr lang="es-ES" i="1" dirty="0" smtClean="0"/>
              <a:t>210 </a:t>
            </a:r>
            <a:r>
              <a:rPr lang="es-ES" i="1" dirty="0">
                <a:solidFill>
                  <a:schemeClr val="accent1"/>
                </a:solidFill>
              </a:rPr>
              <a:t>300 </a:t>
            </a:r>
            <a:endParaRPr lang="es-ES" i="1" dirty="0" smtClean="0">
              <a:solidFill>
                <a:schemeClr val="accent1"/>
              </a:solidFill>
            </a:endParaRPr>
          </a:p>
          <a:p>
            <a:r>
              <a:rPr lang="es-ES" dirty="0" smtClean="0"/>
              <a:t>14    3</a:t>
            </a:r>
            <a:endParaRPr lang="en-US" dirty="0"/>
          </a:p>
          <a:p>
            <a:pPr marL="342900" indent="-342900">
              <a:buAutoNum type="arabicPlain" startAt="22"/>
            </a:pPr>
            <a:endParaRPr lang="en-US" dirty="0" smtClean="0"/>
          </a:p>
          <a:p>
            <a:r>
              <a:rPr lang="en-US" b="1" dirty="0" smtClean="0"/>
              <a:t>Transitive Triads:  </a:t>
            </a:r>
            <a:r>
              <a:rPr lang="en-US" dirty="0" smtClean="0"/>
              <a:t>141</a:t>
            </a:r>
            <a:endParaRPr lang="en-US" b="1" dirty="0" smtClean="0"/>
          </a:p>
          <a:p>
            <a:endParaRPr lang="en-US" b="1" dirty="0"/>
          </a:p>
          <a:p>
            <a:r>
              <a:rPr lang="en-US" b="1" dirty="0" smtClean="0"/>
              <a:t>Transitive Clustering Coefficient: </a:t>
            </a:r>
            <a:r>
              <a:rPr lang="en-US" dirty="0" smtClean="0"/>
              <a:t>0.36</a:t>
            </a:r>
            <a:endParaRPr lang="en-US" dirty="0"/>
          </a:p>
        </p:txBody>
      </p:sp>
      <p:sp>
        <p:nvSpPr>
          <p:cNvPr id="64"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G_634722689789_BAR"/>
          <p:cNvSpPr/>
          <p:nvPr/>
        </p:nvSpPr>
        <p:spPr>
          <a:xfrm>
            <a:off x="0" y="0"/>
            <a:ext cx="636607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869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4962159"/>
          </a:xfrm>
          <a:prstGeom prst="rect">
            <a:avLst/>
          </a:prstGeom>
        </p:spPr>
      </p:pic>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G_634722689789_BAR"/>
          <p:cNvSpPr/>
          <p:nvPr/>
        </p:nvSpPr>
        <p:spPr>
          <a:xfrm>
            <a:off x="0" y="0"/>
            <a:ext cx="57873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4694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Clustering</a:t>
            </a:r>
            <a:endParaRPr lang="en-US" sz="3200" dirty="0"/>
          </a:p>
        </p:txBody>
      </p:sp>
      <p:sp>
        <p:nvSpPr>
          <p:cNvPr id="3" name="Text Box 2"/>
          <p:cNvSpPr txBox="1">
            <a:spLocks noChangeArrowheads="1"/>
          </p:cNvSpPr>
          <p:nvPr/>
        </p:nvSpPr>
        <p:spPr bwMode="auto">
          <a:xfrm>
            <a:off x="-4008" y="1214127"/>
            <a:ext cx="9148008"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182880" lvl="1" indent="0">
              <a:spcBef>
                <a:spcPct val="0"/>
              </a:spcBef>
              <a:spcAft>
                <a:spcPts val="600"/>
              </a:spcAft>
              <a:buNone/>
            </a:pPr>
            <a:r>
              <a:rPr lang="en-US" altLang="en-US" dirty="0" smtClean="0">
                <a:latin typeface="+mn-lt"/>
                <a:ea typeface="SimSun-ExtB" panose="02010609060101010101" pitchFamily="49" charset="-122"/>
              </a:rPr>
              <a:t>Getting less local:</a:t>
            </a:r>
          </a:p>
          <a:p>
            <a:pPr marL="182880" lvl="1" indent="0">
              <a:spcBef>
                <a:spcPct val="0"/>
              </a:spcBef>
              <a:spcAft>
                <a:spcPts val="600"/>
              </a:spcAft>
              <a:buNone/>
            </a:pPr>
            <a:endParaRPr lang="en-US" altLang="en-US" dirty="0" smtClean="0">
              <a:latin typeface="+mn-lt"/>
              <a:ea typeface="SimSun-ExtB" panose="02010609060101010101" pitchFamily="49" charset="-122"/>
            </a:endParaRPr>
          </a:p>
          <a:p>
            <a:pPr marL="182880" lvl="1" indent="0" algn="ctr">
              <a:spcBef>
                <a:spcPct val="0"/>
              </a:spcBef>
              <a:spcAft>
                <a:spcPts val="600"/>
              </a:spcAft>
              <a:buNone/>
            </a:pPr>
            <a:r>
              <a:rPr lang="en-US" altLang="en-US" dirty="0" smtClean="0">
                <a:latin typeface="+mn-lt"/>
                <a:ea typeface="SimSun-ExtB" panose="02010609060101010101" pitchFamily="49" charset="-122"/>
              </a:rPr>
              <a:t>How can we describe the connective or cohesive nature of a network overall?</a:t>
            </a:r>
            <a:endParaRPr lang="en-US" altLang="en-US" sz="28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648182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83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Clustering</a:t>
            </a:r>
            <a:endParaRPr lang="en-US" sz="3200" dirty="0"/>
          </a:p>
        </p:txBody>
      </p:sp>
      <p:sp>
        <p:nvSpPr>
          <p:cNvPr id="3" name="Text Box 2"/>
          <p:cNvSpPr txBox="1">
            <a:spLocks noChangeArrowheads="1"/>
          </p:cNvSpPr>
          <p:nvPr/>
        </p:nvSpPr>
        <p:spPr bwMode="auto">
          <a:xfrm>
            <a:off x="-4008" y="1214127"/>
            <a:ext cx="9148008"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smtClean="0">
                <a:latin typeface="+mn-lt"/>
                <a:ea typeface="SimSun-ExtB" panose="02010609060101010101" pitchFamily="49" charset="-122"/>
              </a:rPr>
              <a:t>Scale-free networks:</a:t>
            </a:r>
          </a:p>
          <a:p>
            <a:pPr marL="857250" lvl="2" indent="-274320">
              <a:spcBef>
                <a:spcPct val="0"/>
              </a:spcBef>
              <a:spcAft>
                <a:spcPts val="600"/>
              </a:spcAft>
            </a:pPr>
            <a:r>
              <a:rPr lang="en-US" altLang="en-US" sz="2800" dirty="0" smtClean="0">
                <a:latin typeface="+mn-lt"/>
                <a:ea typeface="SimSun-ExtB" panose="02010609060101010101" pitchFamily="49" charset="-122"/>
              </a:rPr>
              <a:t>Globally: networks with highly skewed degree distributions</a:t>
            </a:r>
          </a:p>
          <a:p>
            <a:pPr marL="857250" lvl="2" indent="-274320">
              <a:spcBef>
                <a:spcPct val="0"/>
              </a:spcBef>
              <a:spcAft>
                <a:spcPts val="600"/>
              </a:spcAft>
            </a:pPr>
            <a:r>
              <a:rPr lang="en-US" altLang="en-US" sz="2800" dirty="0" smtClean="0">
                <a:latin typeface="+mn-lt"/>
                <a:ea typeface="SimSun-ExtB" panose="02010609060101010101" pitchFamily="49" charset="-122"/>
              </a:rPr>
              <a:t>Locally: high-degree nodes act as hubs</a:t>
            </a:r>
          </a:p>
          <a:p>
            <a:pPr marL="1314450" lvl="3" indent="-274320">
              <a:spcBef>
                <a:spcPct val="0"/>
              </a:spcBef>
              <a:spcAft>
                <a:spcPts val="600"/>
              </a:spcAft>
            </a:pPr>
            <a:r>
              <a:rPr lang="en-US" altLang="en-US" dirty="0" smtClean="0">
                <a:latin typeface="+mn-lt"/>
                <a:ea typeface="SimSun-ExtB" panose="02010609060101010101" pitchFamily="49" charset="-122"/>
              </a:rPr>
              <a:t>Preferential Attachment</a:t>
            </a:r>
          </a:p>
          <a:p>
            <a:pPr marL="582930" lvl="2" indent="0">
              <a:spcBef>
                <a:spcPct val="0"/>
              </a:spcBef>
              <a:spcAft>
                <a:spcPts val="600"/>
              </a:spcAft>
              <a:buNone/>
            </a:pPr>
            <a:endParaRPr lang="en-US" altLang="en-US" sz="2800" dirty="0" smtClean="0">
              <a:latin typeface="+mn-lt"/>
              <a:ea typeface="SimSun-ExtB" panose="02010609060101010101" pitchFamily="49" charset="-122"/>
            </a:endParaRPr>
          </a:p>
          <a:p>
            <a:pPr marL="857250" lvl="2" indent="-274320">
              <a:spcBef>
                <a:spcPct val="0"/>
              </a:spcBef>
              <a:spcAft>
                <a:spcPts val="600"/>
              </a:spcAft>
            </a:pPr>
            <a:r>
              <a:rPr lang="en-US" altLang="en-US" sz="2800" dirty="0" smtClean="0">
                <a:latin typeface="+mn-lt"/>
                <a:ea typeface="SimSun-ExtB" panose="02010609060101010101" pitchFamily="49" charset="-122"/>
              </a:rPr>
              <a:t>Creates ‘scale-free’ pattern that suggests implications for diffusion</a:t>
            </a:r>
          </a:p>
          <a:p>
            <a:pPr marL="1314450" lvl="3" indent="-274320">
              <a:spcBef>
                <a:spcPct val="0"/>
              </a:spcBef>
              <a:spcAft>
                <a:spcPts val="600"/>
              </a:spcAft>
            </a:pPr>
            <a:r>
              <a:rPr lang="en-US" altLang="en-US" sz="2800" dirty="0" smtClean="0">
                <a:latin typeface="+mn-lt"/>
                <a:ea typeface="SimSun-ExtB" panose="02010609060101010101" pitchFamily="49" charset="-122"/>
              </a:rPr>
              <a:t>Ex: disease transmission via high-degree ‘hubs’</a:t>
            </a:r>
            <a:endParaRPr lang="en-US" altLang="en-US" sz="28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659756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42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Clustering</a:t>
            </a:r>
            <a:endParaRPr lang="en-US" sz="3200" dirty="0"/>
          </a:p>
        </p:txBody>
      </p:sp>
      <p:sp>
        <p:nvSpPr>
          <p:cNvPr id="3" name="Text Box 2"/>
          <p:cNvSpPr txBox="1">
            <a:spLocks noChangeArrowheads="1"/>
          </p:cNvSpPr>
          <p:nvPr/>
        </p:nvSpPr>
        <p:spPr bwMode="auto">
          <a:xfrm>
            <a:off x="-4008" y="1214126"/>
            <a:ext cx="5191804"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smtClean="0">
                <a:latin typeface="+mn-lt"/>
                <a:ea typeface="SimSun-ExtB" panose="02010609060101010101" pitchFamily="49" charset="-122"/>
              </a:rPr>
              <a:t>‘Small World’ </a:t>
            </a:r>
            <a:r>
              <a:rPr lang="en-US" altLang="en-US" dirty="0" smtClean="0">
                <a:latin typeface="+mn-lt"/>
                <a:ea typeface="SimSun-ExtB" panose="02010609060101010101" pitchFamily="49" charset="-122"/>
              </a:rPr>
              <a:t>phenomenon:</a:t>
            </a:r>
          </a:p>
          <a:p>
            <a:pPr marL="857250" lvl="2" indent="-274320">
              <a:spcBef>
                <a:spcPct val="0"/>
              </a:spcBef>
              <a:spcAft>
                <a:spcPts val="600"/>
              </a:spcAft>
            </a:pPr>
            <a:r>
              <a:rPr lang="en-US" altLang="en-US" dirty="0" smtClean="0">
                <a:latin typeface="+mn-lt"/>
                <a:ea typeface="SimSun-ExtB" panose="02010609060101010101" pitchFamily="49" charset="-122"/>
              </a:rPr>
              <a:t>What’s the probability two nodes are connected?</a:t>
            </a:r>
          </a:p>
          <a:p>
            <a:pPr marL="1314450" lvl="3" indent="-274320">
              <a:spcBef>
                <a:spcPct val="0"/>
              </a:spcBef>
              <a:spcAft>
                <a:spcPts val="600"/>
              </a:spcAft>
            </a:pPr>
            <a:r>
              <a:rPr lang="en-US" altLang="en-US" sz="2400" dirty="0" smtClean="0">
                <a:latin typeface="+mn-lt"/>
                <a:ea typeface="SimSun-ExtB" panose="02010609060101010101" pitchFamily="49" charset="-122"/>
              </a:rPr>
              <a:t>Milgram’s packet experiment – 6 step average</a:t>
            </a:r>
          </a:p>
        </p:txBody>
      </p:sp>
      <p:pic>
        <p:nvPicPr>
          <p:cNvPr id="6" name="Picture 2" descr="milgram_chai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55"/>
          <a:stretch/>
        </p:blipFill>
        <p:spPr bwMode="auto">
          <a:xfrm>
            <a:off x="5219880" y="868403"/>
            <a:ext cx="4008438" cy="590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G_634722689789_BAR"/>
          <p:cNvSpPr/>
          <p:nvPr/>
        </p:nvSpPr>
        <p:spPr>
          <a:xfrm>
            <a:off x="0" y="0"/>
            <a:ext cx="671331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Image result for six degrees of kevin bac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902" y="3962400"/>
            <a:ext cx="3886200" cy="267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89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watts_cave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371600"/>
            <a:ext cx="4648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Clustering</a:t>
            </a:r>
            <a:endParaRPr lang="en-US" sz="3200" dirty="0"/>
          </a:p>
        </p:txBody>
      </p:sp>
      <p:sp>
        <p:nvSpPr>
          <p:cNvPr id="3" name="Text Box 2"/>
          <p:cNvSpPr txBox="1">
            <a:spLocks noChangeArrowheads="1"/>
          </p:cNvSpPr>
          <p:nvPr/>
        </p:nvSpPr>
        <p:spPr bwMode="auto">
          <a:xfrm>
            <a:off x="42442" y="1066800"/>
            <a:ext cx="4904871"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504825" lvl="1" indent="-274320">
              <a:spcBef>
                <a:spcPct val="0"/>
              </a:spcBef>
              <a:spcAft>
                <a:spcPts val="600"/>
              </a:spcAft>
              <a:buFont typeface="Arial" panose="020B0604020202020204" pitchFamily="34" charset="0"/>
              <a:buChar char="•"/>
            </a:pPr>
            <a:r>
              <a:rPr lang="en-US" altLang="en-US" sz="2400" dirty="0" smtClean="0">
                <a:solidFill>
                  <a:prstClr val="black"/>
                </a:solidFill>
                <a:latin typeface="+mn-lt"/>
                <a:ea typeface="SimSun-ExtB" panose="02010609060101010101" pitchFamily="49" charset="-122"/>
              </a:rPr>
              <a:t>Small </a:t>
            </a:r>
            <a:r>
              <a:rPr lang="en-US" altLang="en-US" sz="2400" dirty="0">
                <a:solidFill>
                  <a:prstClr val="black"/>
                </a:solidFill>
                <a:latin typeface="+mn-lt"/>
                <a:ea typeface="SimSun-ExtB" panose="02010609060101010101" pitchFamily="49" charset="-122"/>
              </a:rPr>
              <a:t>world graphs: </a:t>
            </a:r>
            <a:r>
              <a:rPr lang="en-US" altLang="en-US" sz="2400" dirty="0" smtClean="0">
                <a:solidFill>
                  <a:prstClr val="black"/>
                </a:solidFill>
                <a:latin typeface="+mn-lt"/>
                <a:ea typeface="SimSun-ExtB" panose="02010609060101010101" pitchFamily="49" charset="-122"/>
              </a:rPr>
              <a:t>generally large, sparse, decentralized, highly clustered </a:t>
            </a:r>
            <a:endParaRPr lang="en-US" altLang="en-US" sz="2400" dirty="0" smtClean="0">
              <a:solidFill>
                <a:prstClr val="black"/>
              </a:solidFill>
              <a:latin typeface="+mn-lt"/>
              <a:ea typeface="SimSun-ExtB" panose="02010609060101010101" pitchFamily="49" charset="-122"/>
            </a:endParaRPr>
          </a:p>
          <a:p>
            <a:pPr marL="457200" lvl="1" indent="-274320">
              <a:spcBef>
                <a:spcPct val="0"/>
              </a:spcBef>
              <a:spcAft>
                <a:spcPts val="600"/>
              </a:spcAft>
              <a:buFontTx/>
              <a:buChar char="•"/>
            </a:pPr>
            <a:endParaRPr lang="en-US" altLang="en-US" sz="2400" dirty="0" smtClean="0">
              <a:latin typeface="+mn-lt"/>
              <a:ea typeface="SimSun-ExtB" panose="02010609060101010101" pitchFamily="49" charset="-122"/>
            </a:endParaRPr>
          </a:p>
          <a:p>
            <a:pPr marL="457200" lvl="1" indent="-274320">
              <a:spcBef>
                <a:spcPct val="0"/>
              </a:spcBef>
              <a:spcAft>
                <a:spcPts val="600"/>
              </a:spcAft>
              <a:buFontTx/>
              <a:buChar char="•"/>
            </a:pPr>
            <a:r>
              <a:rPr lang="en-US" altLang="en-US" sz="2400" dirty="0" smtClean="0">
                <a:latin typeface="+mn-lt"/>
                <a:ea typeface="SimSun-ExtB" panose="02010609060101010101" pitchFamily="49" charset="-122"/>
              </a:rPr>
              <a:t>Watts </a:t>
            </a:r>
            <a:r>
              <a:rPr lang="en-US" altLang="en-US" sz="2400" dirty="0">
                <a:latin typeface="+mn-lt"/>
                <a:ea typeface="SimSun-ExtB" panose="02010609060101010101" pitchFamily="49" charset="-122"/>
              </a:rPr>
              <a:t>– small local changes can have big effects on the global network – a ‘small world graph’ has relatively small average path lengths and relative large </a:t>
            </a:r>
            <a:r>
              <a:rPr lang="en-US" altLang="en-US" sz="2400" dirty="0" smtClean="0">
                <a:latin typeface="+mn-lt"/>
                <a:ea typeface="SimSun-ExtB" panose="02010609060101010101" pitchFamily="49" charset="-122"/>
              </a:rPr>
              <a:t>clusters</a:t>
            </a:r>
            <a:endParaRPr lang="en-US" altLang="en-US" sz="2400" dirty="0">
              <a:latin typeface="+mn-lt"/>
              <a:ea typeface="SimSun-ExtB" panose="02010609060101010101" pitchFamily="49" charset="-122"/>
            </a:endParaRPr>
          </a:p>
        </p:txBody>
      </p:sp>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682906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053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watts_cave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371600"/>
            <a:ext cx="4648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Clustering</a:t>
            </a:r>
            <a:endParaRPr lang="en-US" sz="3200" dirty="0"/>
          </a:p>
        </p:txBody>
      </p:sp>
      <p:sp>
        <p:nvSpPr>
          <p:cNvPr id="3" name="Text Box 2"/>
          <p:cNvSpPr txBox="1">
            <a:spLocks noChangeArrowheads="1"/>
          </p:cNvSpPr>
          <p:nvPr/>
        </p:nvSpPr>
        <p:spPr bwMode="auto">
          <a:xfrm>
            <a:off x="42442" y="1066800"/>
            <a:ext cx="4904871"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504825" lvl="1" indent="-274320">
              <a:spcBef>
                <a:spcPct val="0"/>
              </a:spcBef>
              <a:spcAft>
                <a:spcPts val="600"/>
              </a:spcAft>
              <a:buFont typeface="Arial" panose="020B0604020202020204" pitchFamily="34" charset="0"/>
              <a:buChar char="•"/>
            </a:pPr>
            <a:r>
              <a:rPr lang="en-US" altLang="en-US" sz="2400" dirty="0" smtClean="0">
                <a:solidFill>
                  <a:prstClr val="black"/>
                </a:solidFill>
                <a:latin typeface="+mn-lt"/>
                <a:ea typeface="SimSun-ExtB" panose="02010609060101010101" pitchFamily="49" charset="-122"/>
              </a:rPr>
              <a:t>Small world graphs:</a:t>
            </a:r>
          </a:p>
          <a:p>
            <a:pPr marL="904875" lvl="2" indent="-274320">
              <a:spcBef>
                <a:spcPct val="0"/>
              </a:spcBef>
              <a:spcAft>
                <a:spcPts val="600"/>
              </a:spcAft>
              <a:buFont typeface="Arial" panose="020B0604020202020204" pitchFamily="34" charset="0"/>
              <a:buChar char="•"/>
            </a:pPr>
            <a:r>
              <a:rPr lang="en-US" altLang="en-US" sz="2000" dirty="0" smtClean="0">
                <a:solidFill>
                  <a:prstClr val="black"/>
                </a:solidFill>
                <a:latin typeface="+mn-lt"/>
                <a:ea typeface="SimSun-ExtB" panose="02010609060101010101" pitchFamily="49" charset="-122"/>
              </a:rPr>
              <a:t>‘</a:t>
            </a:r>
            <a:r>
              <a:rPr lang="en-US" altLang="en-US" dirty="0" smtClean="0">
                <a:solidFill>
                  <a:prstClr val="black"/>
                </a:solidFill>
                <a:latin typeface="+mn-lt"/>
                <a:ea typeface="SimSun-ExtB" panose="02010609060101010101" pitchFamily="49" charset="-122"/>
              </a:rPr>
              <a:t>shortcuts’ between clusters dramatically reduce average path length</a:t>
            </a:r>
          </a:p>
          <a:p>
            <a:pPr marL="904875" lvl="2" indent="-274320">
              <a:spcBef>
                <a:spcPct val="0"/>
              </a:spcBef>
              <a:spcAft>
                <a:spcPts val="600"/>
              </a:spcAft>
              <a:buFont typeface="Arial" panose="020B0604020202020204" pitchFamily="34" charset="0"/>
              <a:buChar char="•"/>
            </a:pPr>
            <a:r>
              <a:rPr lang="en-US" altLang="en-US" dirty="0" smtClean="0">
                <a:solidFill>
                  <a:prstClr val="black"/>
                </a:solidFill>
                <a:latin typeface="+mn-lt"/>
                <a:ea typeface="SimSun-ExtB" panose="02010609060101010101" pitchFamily="49" charset="-122"/>
              </a:rPr>
              <a:t>Can dramatically affect capacity for disease transmission, or other network features</a:t>
            </a:r>
          </a:p>
        </p:txBody>
      </p:sp>
      <p:cxnSp>
        <p:nvCxnSpPr>
          <p:cNvPr id="5" name="Straight Connector 4"/>
          <p:cNvCxnSpPr/>
          <p:nvPr/>
        </p:nvCxnSpPr>
        <p:spPr>
          <a:xfrm>
            <a:off x="6477000" y="2743200"/>
            <a:ext cx="0" cy="2438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38800" y="3657600"/>
            <a:ext cx="2362200"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682906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9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Clustering</a:t>
            </a:r>
            <a:endParaRPr lang="en-US" sz="3200" dirty="0"/>
          </a:p>
        </p:txBody>
      </p:sp>
      <p:sp>
        <p:nvSpPr>
          <p:cNvPr id="3" name="Text Box 2"/>
          <p:cNvSpPr txBox="1">
            <a:spLocks noChangeArrowheads="1"/>
          </p:cNvSpPr>
          <p:nvPr/>
        </p:nvSpPr>
        <p:spPr bwMode="auto">
          <a:xfrm>
            <a:off x="-4008" y="1214126"/>
            <a:ext cx="8919408"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smtClean="0">
                <a:latin typeface="+mn-lt"/>
                <a:ea typeface="SimSun-ExtB" panose="02010609060101010101" pitchFamily="49" charset="-122"/>
              </a:rPr>
              <a:t>How else can we measure the ‘small </a:t>
            </a:r>
            <a:r>
              <a:rPr lang="en-US" altLang="en-US" dirty="0" err="1" smtClean="0">
                <a:latin typeface="+mn-lt"/>
                <a:ea typeface="SimSun-ExtB" panose="02010609060101010101" pitchFamily="49" charset="-122"/>
              </a:rPr>
              <a:t>wordliness</a:t>
            </a:r>
            <a:r>
              <a:rPr lang="en-US" altLang="en-US" dirty="0" smtClean="0">
                <a:latin typeface="+mn-lt"/>
                <a:ea typeface="SimSun-ExtB" panose="02010609060101010101" pitchFamily="49" charset="-122"/>
              </a:rPr>
              <a:t>’ </a:t>
            </a:r>
            <a:r>
              <a:rPr lang="en-US" altLang="en-US" dirty="0">
                <a:latin typeface="+mn-lt"/>
                <a:ea typeface="SimSun-ExtB" panose="02010609060101010101" pitchFamily="49" charset="-122"/>
              </a:rPr>
              <a:t>or </a:t>
            </a:r>
            <a:r>
              <a:rPr lang="en-US" altLang="en-US" dirty="0" smtClean="0">
                <a:latin typeface="+mn-lt"/>
                <a:ea typeface="SimSun-ExtB" panose="02010609060101010101" pitchFamily="49" charset="-122"/>
              </a:rPr>
              <a:t>other cohesive characteristics </a:t>
            </a:r>
            <a:r>
              <a:rPr lang="en-US" altLang="en-US" dirty="0">
                <a:latin typeface="+mn-lt"/>
                <a:ea typeface="SimSun-ExtB" panose="02010609060101010101" pitchFamily="49" charset="-122"/>
              </a:rPr>
              <a:t>of a network?</a:t>
            </a:r>
          </a:p>
          <a:p>
            <a:pPr marL="457200" lvl="1" indent="-274320">
              <a:spcBef>
                <a:spcPct val="0"/>
              </a:spcBef>
              <a:spcAft>
                <a:spcPts val="600"/>
              </a:spcAft>
              <a:buFontTx/>
              <a:buChar char="•"/>
            </a:pPr>
            <a:endParaRPr lang="en-US" altLang="en-US" b="1" dirty="0" smtClean="0">
              <a:latin typeface="+mn-lt"/>
              <a:ea typeface="SimSun-ExtB" panose="02010609060101010101" pitchFamily="49" charset="-122"/>
            </a:endParaRPr>
          </a:p>
          <a:p>
            <a:pPr marL="457200" lvl="1" indent="-274320">
              <a:spcBef>
                <a:spcPct val="0"/>
              </a:spcBef>
              <a:spcAft>
                <a:spcPts val="600"/>
              </a:spcAft>
              <a:buFontTx/>
              <a:buChar char="•"/>
            </a:pPr>
            <a:r>
              <a:rPr lang="en-US" altLang="en-US" b="1" dirty="0" smtClean="0">
                <a:latin typeface="+mn-lt"/>
                <a:ea typeface="SimSun-ExtB" panose="02010609060101010101" pitchFamily="49" charset="-122"/>
              </a:rPr>
              <a:t>Clustering coefficient: </a:t>
            </a:r>
            <a:endParaRPr lang="en-US" altLang="en-US" dirty="0" smtClean="0">
              <a:latin typeface="+mn-lt"/>
              <a:ea typeface="SimSun-ExtB" panose="02010609060101010101" pitchFamily="49" charset="-122"/>
            </a:endParaRPr>
          </a:p>
          <a:p>
            <a:pPr marL="857250" lvl="2" indent="-274320">
              <a:spcBef>
                <a:spcPct val="0"/>
              </a:spcBef>
              <a:spcAft>
                <a:spcPts val="600"/>
              </a:spcAft>
            </a:pPr>
            <a:r>
              <a:rPr lang="en-US" altLang="en-US" sz="2800" dirty="0" smtClean="0">
                <a:latin typeface="+mn-lt"/>
                <a:ea typeface="SimSun-ExtB" panose="02010609060101010101" pitchFamily="49" charset="-122"/>
              </a:rPr>
              <a:t>Average local density (ego-network density/n)</a:t>
            </a:r>
          </a:p>
          <a:p>
            <a:pPr marL="857250" lvl="2" indent="-274320">
              <a:spcBef>
                <a:spcPct val="0"/>
              </a:spcBef>
              <a:spcAft>
                <a:spcPts val="600"/>
              </a:spcAft>
            </a:pPr>
            <a:r>
              <a:rPr lang="en-US" altLang="en-US" sz="2800" dirty="0" smtClean="0">
                <a:latin typeface="+mn-lt"/>
                <a:ea typeface="SimSun-ExtB" panose="02010609060101010101" pitchFamily="49" charset="-122"/>
              </a:rPr>
              <a:t>Transitivity </a:t>
            </a:r>
            <a:r>
              <a:rPr lang="en-US" altLang="en-US" sz="2800" dirty="0" smtClean="0">
                <a:latin typeface="+mn-lt"/>
                <a:ea typeface="SimSun-ExtB" panose="02010609060101010101" pitchFamily="49" charset="-122"/>
              </a:rPr>
              <a:t>ratio - # closed triads/total # </a:t>
            </a:r>
            <a:r>
              <a:rPr lang="en-US" altLang="en-US" sz="2800" dirty="0" smtClean="0">
                <a:latin typeface="+mn-lt"/>
                <a:ea typeface="SimSun-ExtB" panose="02010609060101010101" pitchFamily="49" charset="-122"/>
              </a:rPr>
              <a:t>triads</a:t>
            </a:r>
          </a:p>
          <a:p>
            <a:pPr marL="1314450" lvl="3" indent="-274320">
              <a:spcBef>
                <a:spcPct val="0"/>
              </a:spcBef>
              <a:spcAft>
                <a:spcPts val="600"/>
              </a:spcAft>
            </a:pPr>
            <a:r>
              <a:rPr lang="en-US" altLang="en-US" i="1" dirty="0" err="1" smtClean="0">
                <a:latin typeface="+mn-lt"/>
                <a:ea typeface="SimSun-ExtB" panose="02010609060101010101" pitchFamily="49" charset="-122"/>
              </a:rPr>
              <a:t>Verdery</a:t>
            </a:r>
            <a:r>
              <a:rPr lang="en-US" altLang="en-US" i="1" dirty="0" smtClean="0">
                <a:latin typeface="+mn-lt"/>
                <a:ea typeface="SimSun-ExtB" panose="02010609060101010101" pitchFamily="49" charset="-122"/>
              </a:rPr>
              <a:t> et al. 2017 – comparing two RDS networks of persons who inject drugs in Philippines, see higher clustering associated with higher and faster spread of HIV/AIDS</a:t>
            </a:r>
            <a:endParaRPr lang="en-US" altLang="en-US" i="1" dirty="0" smtClean="0">
              <a:latin typeface="+mn-lt"/>
              <a:ea typeface="SimSun-ExtB" panose="02010609060101010101" pitchFamily="49" charset="-122"/>
            </a:endParaRPr>
          </a:p>
          <a:p>
            <a:pPr marL="857250" lvl="2" indent="-274320">
              <a:spcBef>
                <a:spcPct val="0"/>
              </a:spcBef>
              <a:spcAft>
                <a:spcPts val="600"/>
              </a:spcAft>
            </a:pPr>
            <a:endParaRPr lang="en-US" altLang="en-US" sz="28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694481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81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Structural Cohesion</a:t>
            </a:r>
            <a:endParaRPr lang="en-US" sz="3200" dirty="0"/>
          </a:p>
        </p:txBody>
      </p:sp>
      <p:sp>
        <p:nvSpPr>
          <p:cNvPr id="3" name="Text Box 2"/>
          <p:cNvSpPr txBox="1">
            <a:spLocks noChangeArrowheads="1"/>
          </p:cNvSpPr>
          <p:nvPr/>
        </p:nvSpPr>
        <p:spPr bwMode="auto">
          <a:xfrm>
            <a:off x="-5255" y="1165940"/>
            <a:ext cx="9123947"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smtClean="0">
                <a:latin typeface="+mn-lt"/>
                <a:ea typeface="SimSun-ExtB" panose="02010609060101010101" pitchFamily="49" charset="-122"/>
              </a:rPr>
              <a:t>Structural Cohesion </a:t>
            </a:r>
            <a:r>
              <a:rPr lang="en-US" altLang="en-US" dirty="0" smtClean="0">
                <a:latin typeface="+mn-lt"/>
                <a:ea typeface="SimSun-ExtB" panose="02010609060101010101" pitchFamily="49" charset="-122"/>
              </a:rPr>
              <a:t>– extent to which networks or sub-groups within networks are ‘sticky’, interconnected, or resistant to disruption</a:t>
            </a:r>
          </a:p>
          <a:p>
            <a:pPr marL="857250" lvl="2" indent="-274320">
              <a:spcBef>
                <a:spcPct val="0"/>
              </a:spcBef>
              <a:spcAft>
                <a:spcPts val="600"/>
              </a:spcAft>
            </a:pPr>
            <a:r>
              <a:rPr lang="en-US" altLang="en-US" sz="2800" dirty="0" smtClean="0">
                <a:latin typeface="+mn-lt"/>
                <a:ea typeface="SimSun-ExtB" panose="02010609060101010101" pitchFamily="49" charset="-122"/>
              </a:rPr>
              <a:t>Challenging </a:t>
            </a:r>
            <a:r>
              <a:rPr lang="en-US" altLang="en-US" sz="2800" dirty="0" smtClean="0">
                <a:latin typeface="+mn-lt"/>
                <a:ea typeface="SimSun-ExtB" panose="02010609060101010101" pitchFamily="49" charset="-122"/>
              </a:rPr>
              <a:t>to measure</a:t>
            </a:r>
          </a:p>
          <a:p>
            <a:pPr marL="857250" lvl="2" indent="-274320">
              <a:spcBef>
                <a:spcPct val="0"/>
              </a:spcBef>
              <a:spcAft>
                <a:spcPts val="600"/>
              </a:spcAft>
            </a:pPr>
            <a:r>
              <a:rPr lang="en-US" altLang="en-US" sz="2800" dirty="0" smtClean="0">
                <a:latin typeface="+mn-lt"/>
                <a:ea typeface="SimSun-ExtB" panose="02010609060101010101" pitchFamily="49" charset="-122"/>
              </a:rPr>
              <a:t>Connectedness maintained </a:t>
            </a:r>
            <a:r>
              <a:rPr lang="en-US" altLang="en-US" sz="2800" dirty="0" smtClean="0">
                <a:latin typeface="+mn-lt"/>
                <a:ea typeface="SimSun-ExtB" panose="02010609060101010101" pitchFamily="49" charset="-122"/>
              </a:rPr>
              <a:t>through one or a few actors</a:t>
            </a:r>
          </a:p>
          <a:p>
            <a:pPr marL="1314450" lvl="3" indent="-274320">
              <a:spcBef>
                <a:spcPct val="0"/>
              </a:spcBef>
              <a:spcAft>
                <a:spcPts val="600"/>
              </a:spcAft>
            </a:pPr>
            <a:r>
              <a:rPr lang="en-US" altLang="en-US" sz="2800" dirty="0" smtClean="0">
                <a:latin typeface="+mn-lt"/>
                <a:ea typeface="SimSun-ExtB" panose="02010609060101010101" pitchFamily="49" charset="-122"/>
              </a:rPr>
              <a:t>More paths linking network that don’t rely on one actor = more cohesive</a:t>
            </a:r>
            <a:endParaRPr lang="en-US" altLang="en-US" sz="28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706055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Structural Cohesion</a:t>
            </a:r>
            <a:endParaRPr lang="en-US" sz="3200" dirty="0"/>
          </a:p>
        </p:txBody>
      </p:sp>
      <p:sp>
        <p:nvSpPr>
          <p:cNvPr id="3" name="Text Box 2"/>
          <p:cNvSpPr txBox="1">
            <a:spLocks noChangeArrowheads="1"/>
          </p:cNvSpPr>
          <p:nvPr/>
        </p:nvSpPr>
        <p:spPr bwMode="auto">
          <a:xfrm>
            <a:off x="20054" y="1165940"/>
            <a:ext cx="9123947"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b="1" dirty="0" smtClean="0">
                <a:latin typeface="+mn-lt"/>
                <a:ea typeface="SimSun-ExtB" panose="02010609060101010101" pitchFamily="49" charset="-122"/>
              </a:rPr>
              <a:t>Reachability</a:t>
            </a:r>
            <a:r>
              <a:rPr lang="en-US" altLang="en-US" dirty="0" smtClean="0">
                <a:latin typeface="+mn-lt"/>
                <a:ea typeface="SimSun-ExtB" panose="02010609060101010101" pitchFamily="49" charset="-122"/>
              </a:rPr>
              <a:t> – actors </a:t>
            </a:r>
            <a:r>
              <a:rPr lang="en-US" altLang="en-US" i="1" dirty="0" err="1" smtClean="0">
                <a:latin typeface="+mn-lt"/>
                <a:ea typeface="SimSun-ExtB" panose="02010609060101010101" pitchFamily="49" charset="-122"/>
              </a:rPr>
              <a:t>i</a:t>
            </a:r>
            <a:r>
              <a:rPr lang="en-US" altLang="en-US" i="1" dirty="0" smtClean="0">
                <a:latin typeface="+mn-lt"/>
                <a:ea typeface="SimSun-ExtB" panose="02010609060101010101" pitchFamily="49" charset="-122"/>
              </a:rPr>
              <a:t> </a:t>
            </a:r>
            <a:r>
              <a:rPr lang="en-US" altLang="en-US" dirty="0" smtClean="0">
                <a:latin typeface="+mn-lt"/>
                <a:ea typeface="SimSun-ExtB" panose="02010609060101010101" pitchFamily="49" charset="-122"/>
              </a:rPr>
              <a:t>and </a:t>
            </a:r>
            <a:r>
              <a:rPr lang="en-US" altLang="en-US" i="1" dirty="0" smtClean="0">
                <a:latin typeface="+mn-lt"/>
                <a:ea typeface="SimSun-ExtB" panose="02010609060101010101" pitchFamily="49" charset="-122"/>
              </a:rPr>
              <a:t>j</a:t>
            </a:r>
            <a:r>
              <a:rPr lang="en-US" altLang="en-US" dirty="0" smtClean="0">
                <a:latin typeface="+mn-lt"/>
                <a:ea typeface="SimSun-ExtB" panose="02010609060101010101" pitchFamily="49" charset="-122"/>
              </a:rPr>
              <a:t> are reachable if any path in the network connects them; more paths linking (and re-linking actors in the group) increases the ability of the group to ‘hold together’</a:t>
            </a:r>
          </a:p>
          <a:p>
            <a:pPr marL="457200" lvl="1" indent="-274320">
              <a:spcBef>
                <a:spcPct val="0"/>
              </a:spcBef>
              <a:buFontTx/>
              <a:buChar char="•"/>
            </a:pPr>
            <a:endParaRPr lang="en-US" altLang="en-US" dirty="0" smtClean="0">
              <a:latin typeface="+mn-lt"/>
              <a:ea typeface="SimSun-ExtB" panose="02010609060101010101" pitchFamily="49" charset="-122"/>
            </a:endParaRPr>
          </a:p>
          <a:p>
            <a:pPr marL="857250" lvl="2" indent="-274320">
              <a:spcBef>
                <a:spcPct val="0"/>
              </a:spcBef>
            </a:pPr>
            <a:r>
              <a:rPr lang="en-US" altLang="en-US" dirty="0" smtClean="0">
                <a:latin typeface="+mn-lt"/>
                <a:ea typeface="SimSun-ExtB" panose="02010609060101010101" pitchFamily="49" charset="-122"/>
              </a:rPr>
              <a:t>Pattern of ties, not just density</a:t>
            </a:r>
            <a:endParaRPr lang="en-US" altLang="en-US" dirty="0">
              <a:latin typeface="+mn-lt"/>
              <a:ea typeface="SimSun-ExtB" panose="02010609060101010101" pitchFamily="49" charset="-122"/>
            </a:endParaRPr>
          </a:p>
        </p:txBody>
      </p:sp>
      <p:grpSp>
        <p:nvGrpSpPr>
          <p:cNvPr id="6" name="Group 44"/>
          <p:cNvGrpSpPr>
            <a:grpSpLocks/>
          </p:cNvGrpSpPr>
          <p:nvPr/>
        </p:nvGrpSpPr>
        <p:grpSpPr bwMode="auto">
          <a:xfrm>
            <a:off x="1104901" y="3998119"/>
            <a:ext cx="2286000" cy="2817813"/>
            <a:chOff x="834" y="1208"/>
            <a:chExt cx="1440" cy="1775"/>
          </a:xfrm>
        </p:grpSpPr>
        <p:sp>
          <p:nvSpPr>
            <p:cNvPr id="7" name="Line 5"/>
            <p:cNvSpPr>
              <a:spLocks noChangeShapeType="1"/>
            </p:cNvSpPr>
            <p:nvPr/>
          </p:nvSpPr>
          <p:spPr bwMode="auto">
            <a:xfrm>
              <a:off x="1707" y="2151"/>
              <a:ext cx="4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p:cNvSpPr>
              <a:spLocks noChangeShapeType="1"/>
            </p:cNvSpPr>
            <p:nvPr/>
          </p:nvSpPr>
          <p:spPr bwMode="auto">
            <a:xfrm>
              <a:off x="1419" y="1772"/>
              <a:ext cx="773" cy="3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p:cNvSpPr>
              <a:spLocks noChangeShapeType="1"/>
            </p:cNvSpPr>
            <p:nvPr/>
          </p:nvSpPr>
          <p:spPr bwMode="auto">
            <a:xfrm flipV="1">
              <a:off x="967" y="1329"/>
              <a:ext cx="715" cy="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p:cNvSpPr>
              <a:spLocks noChangeShapeType="1"/>
            </p:cNvSpPr>
            <p:nvPr/>
          </p:nvSpPr>
          <p:spPr bwMode="auto">
            <a:xfrm>
              <a:off x="1699" y="1304"/>
              <a:ext cx="205" cy="3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p:cNvSpPr>
              <a:spLocks noChangeShapeType="1"/>
            </p:cNvSpPr>
            <p:nvPr/>
          </p:nvSpPr>
          <p:spPr bwMode="auto">
            <a:xfrm flipH="1">
              <a:off x="1033" y="1748"/>
              <a:ext cx="378"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p:cNvSpPr>
              <a:spLocks noChangeShapeType="1"/>
            </p:cNvSpPr>
            <p:nvPr/>
          </p:nvSpPr>
          <p:spPr bwMode="auto">
            <a:xfrm flipV="1">
              <a:off x="1419" y="1707"/>
              <a:ext cx="477" cy="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p:cNvSpPr>
              <a:spLocks noChangeShapeType="1"/>
            </p:cNvSpPr>
            <p:nvPr/>
          </p:nvSpPr>
          <p:spPr bwMode="auto">
            <a:xfrm flipV="1">
              <a:off x="1362" y="2120"/>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 name="Group 12"/>
            <p:cNvGrpSpPr>
              <a:grpSpLocks/>
            </p:cNvGrpSpPr>
            <p:nvPr/>
          </p:nvGrpSpPr>
          <p:grpSpPr bwMode="auto">
            <a:xfrm>
              <a:off x="834" y="1208"/>
              <a:ext cx="1440" cy="1296"/>
              <a:chOff x="2445" y="1972"/>
              <a:chExt cx="1440" cy="1296"/>
            </a:xfrm>
          </p:grpSpPr>
          <p:sp>
            <p:nvSpPr>
              <p:cNvPr id="16" name="Oval 13"/>
              <p:cNvSpPr>
                <a:spLocks noChangeArrowheads="1"/>
              </p:cNvSpPr>
              <p:nvPr/>
            </p:nvSpPr>
            <p:spPr bwMode="auto">
              <a:xfrm>
                <a:off x="2445" y="2116"/>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17" name="Oval 14"/>
              <p:cNvSpPr>
                <a:spLocks noChangeArrowheads="1"/>
              </p:cNvSpPr>
              <p:nvPr/>
            </p:nvSpPr>
            <p:spPr bwMode="auto">
              <a:xfrm>
                <a:off x="3213" y="1972"/>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18" name="Oval 15"/>
              <p:cNvSpPr>
                <a:spLocks noChangeArrowheads="1"/>
              </p:cNvSpPr>
              <p:nvPr/>
            </p:nvSpPr>
            <p:spPr bwMode="auto">
              <a:xfrm>
                <a:off x="2541" y="2644"/>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19" name="Oval 16"/>
              <p:cNvSpPr>
                <a:spLocks noChangeArrowheads="1"/>
              </p:cNvSpPr>
              <p:nvPr/>
            </p:nvSpPr>
            <p:spPr bwMode="auto">
              <a:xfrm>
                <a:off x="2925" y="2404"/>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20" name="Oval 17"/>
              <p:cNvSpPr>
                <a:spLocks noChangeArrowheads="1"/>
              </p:cNvSpPr>
              <p:nvPr/>
            </p:nvSpPr>
            <p:spPr bwMode="auto">
              <a:xfrm>
                <a:off x="3405" y="2356"/>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21" name="Oval 18"/>
              <p:cNvSpPr>
                <a:spLocks noChangeArrowheads="1"/>
              </p:cNvSpPr>
              <p:nvPr/>
            </p:nvSpPr>
            <p:spPr bwMode="auto">
              <a:xfrm>
                <a:off x="3693" y="2788"/>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22" name="Oval 19"/>
              <p:cNvSpPr>
                <a:spLocks noChangeArrowheads="1"/>
              </p:cNvSpPr>
              <p:nvPr/>
            </p:nvSpPr>
            <p:spPr bwMode="auto">
              <a:xfrm>
                <a:off x="2877" y="3076"/>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23" name="Oval 20"/>
              <p:cNvSpPr>
                <a:spLocks noChangeArrowheads="1"/>
              </p:cNvSpPr>
              <p:nvPr/>
            </p:nvSpPr>
            <p:spPr bwMode="auto">
              <a:xfrm>
                <a:off x="3213" y="2788"/>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sp>
          <p:nvSpPr>
            <p:cNvPr id="15" name="Text Box 22"/>
            <p:cNvSpPr txBox="1">
              <a:spLocks noChangeArrowheads="1"/>
            </p:cNvSpPr>
            <p:nvPr/>
          </p:nvSpPr>
          <p:spPr bwMode="auto">
            <a:xfrm>
              <a:off x="945" y="2695"/>
              <a:ext cx="7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D =  . 25</a:t>
              </a:r>
            </a:p>
          </p:txBody>
        </p:sp>
      </p:grpSp>
      <p:grpSp>
        <p:nvGrpSpPr>
          <p:cNvPr id="24" name="Group 45"/>
          <p:cNvGrpSpPr>
            <a:grpSpLocks/>
          </p:cNvGrpSpPr>
          <p:nvPr/>
        </p:nvGrpSpPr>
        <p:grpSpPr bwMode="auto">
          <a:xfrm>
            <a:off x="5777750" y="3949701"/>
            <a:ext cx="2286000" cy="2817812"/>
            <a:chOff x="3256" y="1189"/>
            <a:chExt cx="1440" cy="1775"/>
          </a:xfrm>
        </p:grpSpPr>
        <p:sp>
          <p:nvSpPr>
            <p:cNvPr id="25" name="Line 24"/>
            <p:cNvSpPr>
              <a:spLocks noChangeShapeType="1"/>
            </p:cNvSpPr>
            <p:nvPr/>
          </p:nvSpPr>
          <p:spPr bwMode="auto">
            <a:xfrm>
              <a:off x="4129" y="2132"/>
              <a:ext cx="4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5"/>
            <p:cNvSpPr>
              <a:spLocks noChangeShapeType="1"/>
            </p:cNvSpPr>
            <p:nvPr/>
          </p:nvSpPr>
          <p:spPr bwMode="auto">
            <a:xfrm>
              <a:off x="3841" y="1753"/>
              <a:ext cx="773" cy="3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6"/>
            <p:cNvSpPr>
              <a:spLocks noChangeShapeType="1"/>
            </p:cNvSpPr>
            <p:nvPr/>
          </p:nvSpPr>
          <p:spPr bwMode="auto">
            <a:xfrm flipV="1">
              <a:off x="3389" y="1310"/>
              <a:ext cx="715" cy="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7"/>
            <p:cNvSpPr>
              <a:spLocks noChangeShapeType="1"/>
            </p:cNvSpPr>
            <p:nvPr/>
          </p:nvSpPr>
          <p:spPr bwMode="auto">
            <a:xfrm>
              <a:off x="4121" y="1285"/>
              <a:ext cx="205" cy="3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8"/>
            <p:cNvSpPr>
              <a:spLocks noChangeShapeType="1"/>
            </p:cNvSpPr>
            <p:nvPr/>
          </p:nvSpPr>
          <p:spPr bwMode="auto">
            <a:xfrm flipH="1">
              <a:off x="3455" y="1729"/>
              <a:ext cx="378"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29"/>
            <p:cNvSpPr>
              <a:spLocks noChangeShapeType="1"/>
            </p:cNvSpPr>
            <p:nvPr/>
          </p:nvSpPr>
          <p:spPr bwMode="auto">
            <a:xfrm>
              <a:off x="3430" y="1458"/>
              <a:ext cx="888" cy="230"/>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wrap="none" anchor="ctr"/>
            <a:lstStyle/>
            <a:p>
              <a:endParaRPr lang="en-US"/>
            </a:p>
          </p:txBody>
        </p:sp>
        <p:sp>
          <p:nvSpPr>
            <p:cNvPr id="33" name="Line 30"/>
            <p:cNvSpPr>
              <a:spLocks noChangeShapeType="1"/>
            </p:cNvSpPr>
            <p:nvPr/>
          </p:nvSpPr>
          <p:spPr bwMode="auto">
            <a:xfrm flipV="1">
              <a:off x="3784" y="2101"/>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 name="Group 31"/>
            <p:cNvGrpSpPr>
              <a:grpSpLocks/>
            </p:cNvGrpSpPr>
            <p:nvPr/>
          </p:nvGrpSpPr>
          <p:grpSpPr bwMode="auto">
            <a:xfrm>
              <a:off x="3256" y="1189"/>
              <a:ext cx="1440" cy="1296"/>
              <a:chOff x="2445" y="1972"/>
              <a:chExt cx="1440" cy="1296"/>
            </a:xfrm>
          </p:grpSpPr>
          <p:sp>
            <p:nvSpPr>
              <p:cNvPr id="36" name="Oval 32"/>
              <p:cNvSpPr>
                <a:spLocks noChangeArrowheads="1"/>
              </p:cNvSpPr>
              <p:nvPr/>
            </p:nvSpPr>
            <p:spPr bwMode="auto">
              <a:xfrm>
                <a:off x="2445" y="2116"/>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37" name="Oval 33"/>
              <p:cNvSpPr>
                <a:spLocks noChangeArrowheads="1"/>
              </p:cNvSpPr>
              <p:nvPr/>
            </p:nvSpPr>
            <p:spPr bwMode="auto">
              <a:xfrm>
                <a:off x="3213" y="1972"/>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38" name="Oval 34"/>
              <p:cNvSpPr>
                <a:spLocks noChangeArrowheads="1"/>
              </p:cNvSpPr>
              <p:nvPr/>
            </p:nvSpPr>
            <p:spPr bwMode="auto">
              <a:xfrm>
                <a:off x="2541" y="2644"/>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39" name="Oval 35"/>
              <p:cNvSpPr>
                <a:spLocks noChangeArrowheads="1"/>
              </p:cNvSpPr>
              <p:nvPr/>
            </p:nvSpPr>
            <p:spPr bwMode="auto">
              <a:xfrm>
                <a:off x="2925" y="2404"/>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40" name="Oval 36"/>
              <p:cNvSpPr>
                <a:spLocks noChangeArrowheads="1"/>
              </p:cNvSpPr>
              <p:nvPr/>
            </p:nvSpPr>
            <p:spPr bwMode="auto">
              <a:xfrm>
                <a:off x="3405" y="2356"/>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41" name="Oval 37"/>
              <p:cNvSpPr>
                <a:spLocks noChangeArrowheads="1"/>
              </p:cNvSpPr>
              <p:nvPr/>
            </p:nvSpPr>
            <p:spPr bwMode="auto">
              <a:xfrm>
                <a:off x="3693" y="2788"/>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42" name="Oval 38"/>
              <p:cNvSpPr>
                <a:spLocks noChangeArrowheads="1"/>
              </p:cNvSpPr>
              <p:nvPr/>
            </p:nvSpPr>
            <p:spPr bwMode="auto">
              <a:xfrm>
                <a:off x="2877" y="3076"/>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43" name="Oval 39"/>
              <p:cNvSpPr>
                <a:spLocks noChangeArrowheads="1"/>
              </p:cNvSpPr>
              <p:nvPr/>
            </p:nvSpPr>
            <p:spPr bwMode="auto">
              <a:xfrm>
                <a:off x="3213" y="2788"/>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sp>
          <p:nvSpPr>
            <p:cNvPr id="35" name="Text Box 40"/>
            <p:cNvSpPr txBox="1">
              <a:spLocks noChangeArrowheads="1"/>
            </p:cNvSpPr>
            <p:nvPr/>
          </p:nvSpPr>
          <p:spPr bwMode="auto">
            <a:xfrm>
              <a:off x="3367" y="2676"/>
              <a:ext cx="7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D =  . 25</a:t>
              </a:r>
            </a:p>
          </p:txBody>
        </p:sp>
      </p:grpSp>
      <p:sp>
        <p:nvSpPr>
          <p:cNvPr id="46"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G_634722689789_BAR"/>
          <p:cNvSpPr/>
          <p:nvPr/>
        </p:nvSpPr>
        <p:spPr>
          <a:xfrm>
            <a:off x="0" y="0"/>
            <a:ext cx="7176304"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7877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l="13965" t="11963" r="63542" b="37500"/>
          <a:stretch>
            <a:fillRect/>
          </a:stretch>
        </p:blipFill>
        <p:spPr bwMode="auto">
          <a:xfrm>
            <a:off x="6877050" y="2124075"/>
            <a:ext cx="19589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4"/>
          <p:cNvPicPr>
            <a:picLocks noChangeAspect="1" noChangeArrowheads="1"/>
          </p:cNvPicPr>
          <p:nvPr/>
        </p:nvPicPr>
        <p:blipFill>
          <a:blip r:embed="rId4">
            <a:extLst>
              <a:ext uri="{28A0092B-C50C-407E-A947-70E740481C1C}">
                <a14:useLocalDpi xmlns:a14="http://schemas.microsoft.com/office/drawing/2010/main" val="0"/>
              </a:ext>
            </a:extLst>
          </a:blip>
          <a:srcRect l="14323" t="11783" r="63135" b="37500"/>
          <a:stretch>
            <a:fillRect/>
          </a:stretch>
        </p:blipFill>
        <p:spPr bwMode="auto">
          <a:xfrm>
            <a:off x="2354263" y="2124075"/>
            <a:ext cx="1965325" cy="359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5">
            <a:extLst>
              <a:ext uri="{28A0092B-C50C-407E-A947-70E740481C1C}">
                <a14:useLocalDpi xmlns:a14="http://schemas.microsoft.com/office/drawing/2010/main" val="0"/>
              </a:ext>
            </a:extLst>
          </a:blip>
          <a:srcRect l="13786" t="11783" r="63411" b="37679"/>
          <a:stretch>
            <a:fillRect/>
          </a:stretch>
        </p:blipFill>
        <p:spPr bwMode="auto">
          <a:xfrm>
            <a:off x="177800" y="2124075"/>
            <a:ext cx="18859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0" name="Text Box 6"/>
          <p:cNvSpPr txBox="1">
            <a:spLocks noChangeArrowheads="1"/>
          </p:cNvSpPr>
          <p:nvPr/>
        </p:nvSpPr>
        <p:spPr bwMode="auto">
          <a:xfrm>
            <a:off x="3519488" y="6289675"/>
            <a:ext cx="1917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800" dirty="0"/>
              <a:t>Node Connectivity</a:t>
            </a:r>
          </a:p>
        </p:txBody>
      </p:sp>
      <p:sp>
        <p:nvSpPr>
          <p:cNvPr id="62471" name="Text Box 7"/>
          <p:cNvSpPr txBox="1">
            <a:spLocks noChangeArrowheads="1"/>
          </p:cNvSpPr>
          <p:nvPr/>
        </p:nvSpPr>
        <p:spPr bwMode="auto">
          <a:xfrm>
            <a:off x="966788" y="56340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0</a:t>
            </a:r>
          </a:p>
        </p:txBody>
      </p:sp>
      <p:sp>
        <p:nvSpPr>
          <p:cNvPr id="62472" name="Text Box 8"/>
          <p:cNvSpPr txBox="1">
            <a:spLocks noChangeArrowheads="1"/>
          </p:cNvSpPr>
          <p:nvPr/>
        </p:nvSpPr>
        <p:spPr bwMode="auto">
          <a:xfrm>
            <a:off x="3165475" y="56340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1</a:t>
            </a:r>
          </a:p>
        </p:txBody>
      </p:sp>
      <p:sp>
        <p:nvSpPr>
          <p:cNvPr id="62473" name="Text Box 9"/>
          <p:cNvSpPr txBox="1">
            <a:spLocks noChangeArrowheads="1"/>
          </p:cNvSpPr>
          <p:nvPr/>
        </p:nvSpPr>
        <p:spPr bwMode="auto">
          <a:xfrm>
            <a:off x="5443538" y="56324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2</a:t>
            </a:r>
          </a:p>
        </p:txBody>
      </p:sp>
      <p:sp>
        <p:nvSpPr>
          <p:cNvPr id="62474" name="Text Box 10"/>
          <p:cNvSpPr txBox="1">
            <a:spLocks noChangeArrowheads="1"/>
          </p:cNvSpPr>
          <p:nvPr/>
        </p:nvSpPr>
        <p:spPr bwMode="auto">
          <a:xfrm>
            <a:off x="7734300" y="56324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t>3</a:t>
            </a:r>
          </a:p>
        </p:txBody>
      </p:sp>
      <p:pic>
        <p:nvPicPr>
          <p:cNvPr id="62475" name="Picture 11"/>
          <p:cNvPicPr>
            <a:picLocks noChangeAspect="1" noChangeArrowheads="1"/>
          </p:cNvPicPr>
          <p:nvPr/>
        </p:nvPicPr>
        <p:blipFill>
          <a:blip r:embed="rId6">
            <a:extLst>
              <a:ext uri="{28A0092B-C50C-407E-A947-70E740481C1C}">
                <a14:useLocalDpi xmlns:a14="http://schemas.microsoft.com/office/drawing/2010/main" val="0"/>
              </a:ext>
            </a:extLst>
          </a:blip>
          <a:srcRect l="9375" t="14180" r="70508" b="37679"/>
          <a:stretch>
            <a:fillRect/>
          </a:stretch>
        </p:blipFill>
        <p:spPr bwMode="auto">
          <a:xfrm>
            <a:off x="4630738" y="2151063"/>
            <a:ext cx="1930400" cy="361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8860" name="Group 12"/>
          <p:cNvGrpSpPr>
            <a:grpSpLocks/>
          </p:cNvGrpSpPr>
          <p:nvPr/>
        </p:nvGrpSpPr>
        <p:grpSpPr bwMode="auto">
          <a:xfrm>
            <a:off x="7162800" y="2667000"/>
            <a:ext cx="1530350" cy="2374900"/>
            <a:chOff x="4512" y="1680"/>
            <a:chExt cx="964" cy="1496"/>
          </a:xfrm>
        </p:grpSpPr>
        <p:sp>
          <p:nvSpPr>
            <p:cNvPr id="62482" name="Rectangle 13"/>
            <p:cNvSpPr>
              <a:spLocks noChangeArrowheads="1"/>
            </p:cNvSpPr>
            <p:nvPr/>
          </p:nvSpPr>
          <p:spPr bwMode="auto">
            <a:xfrm>
              <a:off x="4512" y="1680"/>
              <a:ext cx="80" cy="96"/>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sp>
          <p:nvSpPr>
            <p:cNvPr id="62483" name="Rectangle 14"/>
            <p:cNvSpPr>
              <a:spLocks noChangeArrowheads="1"/>
            </p:cNvSpPr>
            <p:nvPr/>
          </p:nvSpPr>
          <p:spPr bwMode="auto">
            <a:xfrm>
              <a:off x="5396" y="3084"/>
              <a:ext cx="80" cy="92"/>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a:p>
          </p:txBody>
        </p:sp>
      </p:grpSp>
      <p:sp>
        <p:nvSpPr>
          <p:cNvPr id="78863" name="Freeform 15"/>
          <p:cNvSpPr>
            <a:spLocks/>
          </p:cNvSpPr>
          <p:nvPr/>
        </p:nvSpPr>
        <p:spPr bwMode="auto">
          <a:xfrm>
            <a:off x="7270750" y="2813050"/>
            <a:ext cx="1320800" cy="2146300"/>
          </a:xfrm>
          <a:custGeom>
            <a:avLst/>
            <a:gdLst>
              <a:gd name="T0" fmla="*/ 0 w 832"/>
              <a:gd name="T1" fmla="*/ 0 h 1352"/>
              <a:gd name="T2" fmla="*/ 2147483647 w 832"/>
              <a:gd name="T3" fmla="*/ 2147483647 h 1352"/>
              <a:gd name="T4" fmla="*/ 2147483647 w 832"/>
              <a:gd name="T5" fmla="*/ 2147483647 h 1352"/>
              <a:gd name="T6" fmla="*/ 2147483647 w 832"/>
              <a:gd name="T7" fmla="*/ 2147483647 h 1352"/>
              <a:gd name="T8" fmla="*/ 2147483647 w 832"/>
              <a:gd name="T9" fmla="*/ 2147483647 h 1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2" h="1352">
                <a:moveTo>
                  <a:pt x="0" y="0"/>
                </a:moveTo>
                <a:lnTo>
                  <a:pt x="424" y="668"/>
                </a:lnTo>
                <a:lnTo>
                  <a:pt x="420" y="1072"/>
                </a:lnTo>
                <a:lnTo>
                  <a:pt x="584" y="1352"/>
                </a:lnTo>
                <a:lnTo>
                  <a:pt x="832" y="1352"/>
                </a:lnTo>
              </a:path>
            </a:pathLst>
          </a:custGeom>
          <a:noFill/>
          <a:ln w="3810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64" name="Freeform 16"/>
          <p:cNvSpPr>
            <a:spLocks/>
          </p:cNvSpPr>
          <p:nvPr/>
        </p:nvSpPr>
        <p:spPr bwMode="auto">
          <a:xfrm>
            <a:off x="6991350" y="2819400"/>
            <a:ext cx="1574800" cy="2673350"/>
          </a:xfrm>
          <a:custGeom>
            <a:avLst/>
            <a:gdLst>
              <a:gd name="T0" fmla="*/ 2147483647 w 992"/>
              <a:gd name="T1" fmla="*/ 0 h 1684"/>
              <a:gd name="T2" fmla="*/ 0 w 992"/>
              <a:gd name="T3" fmla="*/ 2147483647 h 1684"/>
              <a:gd name="T4" fmla="*/ 2147483647 w 992"/>
              <a:gd name="T5" fmla="*/ 2147483647 h 1684"/>
              <a:gd name="T6" fmla="*/ 2147483647 w 992"/>
              <a:gd name="T7" fmla="*/ 2147483647 h 1684"/>
              <a:gd name="T8" fmla="*/ 2147483647 w 992"/>
              <a:gd name="T9" fmla="*/ 2147483647 h 1684"/>
              <a:gd name="T10" fmla="*/ 2147483647 w 992"/>
              <a:gd name="T11" fmla="*/ 2147483647 h 16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2" h="1684">
                <a:moveTo>
                  <a:pt x="132" y="0"/>
                </a:moveTo>
                <a:lnTo>
                  <a:pt x="0" y="308"/>
                </a:lnTo>
                <a:lnTo>
                  <a:pt x="216" y="640"/>
                </a:lnTo>
                <a:lnTo>
                  <a:pt x="208" y="1148"/>
                </a:lnTo>
                <a:lnTo>
                  <a:pt x="704" y="1684"/>
                </a:lnTo>
                <a:lnTo>
                  <a:pt x="992" y="1392"/>
                </a:lnTo>
              </a:path>
            </a:pathLst>
          </a:custGeom>
          <a:noFill/>
          <a:ln w="3810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65" name="Freeform 17"/>
          <p:cNvSpPr>
            <a:spLocks/>
          </p:cNvSpPr>
          <p:nvPr/>
        </p:nvSpPr>
        <p:spPr bwMode="auto">
          <a:xfrm>
            <a:off x="7277100" y="2247900"/>
            <a:ext cx="1352550" cy="2717800"/>
          </a:xfrm>
          <a:custGeom>
            <a:avLst/>
            <a:gdLst>
              <a:gd name="T0" fmla="*/ 0 w 852"/>
              <a:gd name="T1" fmla="*/ 2147483647 h 1712"/>
              <a:gd name="T2" fmla="*/ 2147483647 w 852"/>
              <a:gd name="T3" fmla="*/ 0 h 1712"/>
              <a:gd name="T4" fmla="*/ 2147483647 w 852"/>
              <a:gd name="T5" fmla="*/ 2147483647 h 1712"/>
              <a:gd name="T6" fmla="*/ 2147483647 w 852"/>
              <a:gd name="T7" fmla="*/ 2147483647 h 1712"/>
              <a:gd name="T8" fmla="*/ 2147483647 w 852"/>
              <a:gd name="T9" fmla="*/ 2147483647 h 17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2" h="1712">
                <a:moveTo>
                  <a:pt x="0" y="260"/>
                </a:moveTo>
                <a:lnTo>
                  <a:pt x="200" y="0"/>
                </a:lnTo>
                <a:lnTo>
                  <a:pt x="276" y="432"/>
                </a:lnTo>
                <a:lnTo>
                  <a:pt x="852" y="1012"/>
                </a:lnTo>
                <a:lnTo>
                  <a:pt x="848" y="1712"/>
                </a:lnTo>
              </a:path>
            </a:pathLst>
          </a:custGeom>
          <a:noFill/>
          <a:ln w="3810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213895" y="993441"/>
            <a:ext cx="8966200" cy="830997"/>
          </a:xfrm>
          <a:prstGeom prst="rect">
            <a:avLst/>
          </a:prstGeom>
        </p:spPr>
        <p:txBody>
          <a:bodyPr wrap="square">
            <a:spAutoFit/>
          </a:bodyPr>
          <a:lstStyle/>
          <a:p>
            <a:pPr marL="400050" lvl="1" indent="-274320">
              <a:spcBef>
                <a:spcPct val="0"/>
              </a:spcBef>
            </a:pPr>
            <a:r>
              <a:rPr lang="en-US" altLang="en-US" sz="2400" dirty="0" smtClean="0">
                <a:ea typeface="SimSun-ExtB" panose="02010609060101010101" pitchFamily="49" charset="-122"/>
              </a:rPr>
              <a:t>Same volume of ties, but graph on right has more independent paths connecting </a:t>
            </a:r>
            <a:r>
              <a:rPr lang="en-US" altLang="en-US" sz="2400" dirty="0" smtClean="0">
                <a:ea typeface="SimSun-ExtB" panose="02010609060101010101" pitchFamily="49" charset="-122"/>
              </a:rPr>
              <a:t>network, making it more </a:t>
            </a:r>
            <a:r>
              <a:rPr lang="en-US" altLang="en-US" sz="2400" dirty="0" smtClean="0">
                <a:ea typeface="SimSun-ExtB" panose="02010609060101010101" pitchFamily="49" charset="-122"/>
              </a:rPr>
              <a:t>cohesive</a:t>
            </a:r>
            <a:endParaRPr lang="en-US" altLang="en-US" sz="2400" dirty="0">
              <a:ea typeface="SimSun-ExtB" panose="02010609060101010101" pitchFamily="49" charset="-122"/>
            </a:endParaRPr>
          </a:p>
        </p:txBody>
      </p:sp>
      <p:sp>
        <p:nvSpPr>
          <p:cNvPr id="22" name="Title 1"/>
          <p:cNvSpPr txBox="1">
            <a:spLocks/>
          </p:cNvSpPr>
          <p:nvPr/>
        </p:nvSpPr>
        <p:spPr>
          <a:xfrm>
            <a:off x="20054"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Structural Cohesion</a:t>
            </a:r>
            <a:endParaRPr lang="en-US" sz="3200" dirty="0"/>
          </a:p>
        </p:txBody>
      </p:sp>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G_634722689789_BAR"/>
          <p:cNvSpPr/>
          <p:nvPr/>
        </p:nvSpPr>
        <p:spPr>
          <a:xfrm>
            <a:off x="0" y="0"/>
            <a:ext cx="729205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393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8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6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3" grpId="0" animBg="1"/>
      <p:bldP spid="78864" grpId="0" animBg="1"/>
      <p:bldP spid="7886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Components</a:t>
            </a:r>
            <a:endParaRPr lang="en-US" sz="3200" dirty="0"/>
          </a:p>
        </p:txBody>
      </p:sp>
      <p:sp>
        <p:nvSpPr>
          <p:cNvPr id="3" name="Text Box 2"/>
          <p:cNvSpPr txBox="1">
            <a:spLocks noChangeArrowheads="1"/>
          </p:cNvSpPr>
          <p:nvPr/>
        </p:nvSpPr>
        <p:spPr bwMode="auto">
          <a:xfrm>
            <a:off x="20054" y="1165940"/>
            <a:ext cx="912394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b="1" dirty="0" smtClean="0">
                <a:latin typeface="+mn-lt"/>
                <a:ea typeface="SimSun-ExtB" panose="02010609060101010101" pitchFamily="49" charset="-122"/>
              </a:rPr>
              <a:t>Component</a:t>
            </a:r>
            <a:r>
              <a:rPr lang="en-US" altLang="en-US" dirty="0" smtClean="0">
                <a:latin typeface="+mn-lt"/>
                <a:ea typeface="SimSun-ExtB" panose="02010609060101010101" pitchFamily="49" charset="-122"/>
              </a:rPr>
              <a:t> – maximal connected sub-graph - connected graph where there is a path between every node</a:t>
            </a:r>
          </a:p>
          <a:p>
            <a:pPr marL="457200" lvl="1" indent="-274320">
              <a:spcBef>
                <a:spcPct val="0"/>
              </a:spcBef>
              <a:buFontTx/>
              <a:buChar char="•"/>
            </a:pPr>
            <a:endParaRPr lang="en-US" altLang="en-US" b="1" dirty="0" smtClean="0">
              <a:latin typeface="+mn-lt"/>
              <a:ea typeface="SimSun-ExtB" panose="02010609060101010101" pitchFamily="49" charset="-122"/>
            </a:endParaRPr>
          </a:p>
          <a:p>
            <a:pPr marL="857250" lvl="2" indent="-274320">
              <a:spcBef>
                <a:spcPct val="0"/>
              </a:spcBef>
            </a:pPr>
            <a:r>
              <a:rPr lang="en-US" altLang="en-US" sz="2800" b="1" dirty="0" smtClean="0">
                <a:latin typeface="+mn-lt"/>
                <a:ea typeface="SimSun-ExtB" panose="02010609060101010101" pitchFamily="49" charset="-122"/>
              </a:rPr>
              <a:t>Cut-point </a:t>
            </a:r>
            <a:r>
              <a:rPr lang="en-US" altLang="en-US" sz="2800" dirty="0" smtClean="0">
                <a:latin typeface="+mn-lt"/>
                <a:ea typeface="SimSun-ExtB" panose="02010609060101010101" pitchFamily="49" charset="-122"/>
              </a:rPr>
              <a:t>– node whose removal would disconnect the graph</a:t>
            </a:r>
          </a:p>
          <a:p>
            <a:pPr marL="1314450" lvl="3" indent="-274320">
              <a:spcBef>
                <a:spcPct val="0"/>
              </a:spcBef>
            </a:pPr>
            <a:r>
              <a:rPr lang="en-US" altLang="en-US" sz="2800" b="1" dirty="0" smtClean="0">
                <a:latin typeface="+mn-lt"/>
                <a:ea typeface="SimSun-ExtB" panose="02010609060101010101" pitchFamily="49" charset="-122"/>
              </a:rPr>
              <a:t>Cut-set </a:t>
            </a:r>
            <a:r>
              <a:rPr lang="en-US" altLang="en-US" sz="2800" dirty="0" smtClean="0">
                <a:latin typeface="+mn-lt"/>
                <a:ea typeface="SimSun-ExtB" panose="02010609060101010101" pitchFamily="49" charset="-122"/>
              </a:rPr>
              <a:t>– set of nodes necessary for keeping graph connected</a:t>
            </a:r>
            <a:endParaRPr lang="en-US" altLang="en-US" sz="2800" dirty="0">
              <a:latin typeface="+mn-lt"/>
              <a:ea typeface="SimSun-ExtB" panose="02010609060101010101" pitchFamily="49" charset="-122"/>
            </a:endParaRPr>
          </a:p>
          <a:p>
            <a:pPr marL="857250" lvl="2" indent="-274320">
              <a:spcBef>
                <a:spcPct val="0"/>
              </a:spcBef>
            </a:pPr>
            <a:endParaRPr lang="en-US" altLang="en-US" sz="2800" dirty="0" smtClean="0">
              <a:latin typeface="+mn-lt"/>
              <a:ea typeface="SimSun-ExtB" panose="02010609060101010101" pitchFamily="49" charset="-122"/>
            </a:endParaRPr>
          </a:p>
        </p:txBody>
      </p:sp>
      <p:grpSp>
        <p:nvGrpSpPr>
          <p:cNvPr id="44" name="Group 23"/>
          <p:cNvGrpSpPr>
            <a:grpSpLocks/>
          </p:cNvGrpSpPr>
          <p:nvPr/>
        </p:nvGrpSpPr>
        <p:grpSpPr bwMode="auto">
          <a:xfrm>
            <a:off x="6186489" y="4544095"/>
            <a:ext cx="2286000" cy="2057400"/>
            <a:chOff x="1812" y="1529"/>
            <a:chExt cx="1440" cy="1296"/>
          </a:xfrm>
        </p:grpSpPr>
        <p:sp>
          <p:nvSpPr>
            <p:cNvPr id="45" name="Line 20"/>
            <p:cNvSpPr>
              <a:spLocks noChangeShapeType="1"/>
            </p:cNvSpPr>
            <p:nvPr/>
          </p:nvSpPr>
          <p:spPr bwMode="auto">
            <a:xfrm>
              <a:off x="1923" y="1817"/>
              <a:ext cx="444" cy="2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21"/>
            <p:cNvSpPr>
              <a:spLocks noChangeShapeType="1"/>
            </p:cNvSpPr>
            <p:nvPr/>
          </p:nvSpPr>
          <p:spPr bwMode="auto">
            <a:xfrm>
              <a:off x="2046" y="2334"/>
              <a:ext cx="288" cy="3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4"/>
            <p:cNvSpPr>
              <a:spLocks noChangeShapeType="1"/>
            </p:cNvSpPr>
            <p:nvPr/>
          </p:nvSpPr>
          <p:spPr bwMode="auto">
            <a:xfrm>
              <a:off x="2685" y="2472"/>
              <a:ext cx="4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5"/>
            <p:cNvSpPr>
              <a:spLocks noChangeShapeType="1"/>
            </p:cNvSpPr>
            <p:nvPr/>
          </p:nvSpPr>
          <p:spPr bwMode="auto">
            <a:xfrm>
              <a:off x="2397" y="2093"/>
              <a:ext cx="773" cy="3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6"/>
            <p:cNvSpPr>
              <a:spLocks noChangeShapeType="1"/>
            </p:cNvSpPr>
            <p:nvPr/>
          </p:nvSpPr>
          <p:spPr bwMode="auto">
            <a:xfrm flipV="1">
              <a:off x="1945" y="1650"/>
              <a:ext cx="715" cy="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7"/>
            <p:cNvSpPr>
              <a:spLocks noChangeShapeType="1"/>
            </p:cNvSpPr>
            <p:nvPr/>
          </p:nvSpPr>
          <p:spPr bwMode="auto">
            <a:xfrm>
              <a:off x="2677" y="1625"/>
              <a:ext cx="205" cy="3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8"/>
            <p:cNvSpPr>
              <a:spLocks noChangeShapeType="1"/>
            </p:cNvSpPr>
            <p:nvPr/>
          </p:nvSpPr>
          <p:spPr bwMode="auto">
            <a:xfrm flipH="1">
              <a:off x="2011" y="2069"/>
              <a:ext cx="378"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9"/>
            <p:cNvSpPr>
              <a:spLocks noChangeShapeType="1"/>
            </p:cNvSpPr>
            <p:nvPr/>
          </p:nvSpPr>
          <p:spPr bwMode="auto">
            <a:xfrm flipV="1">
              <a:off x="2397" y="2028"/>
              <a:ext cx="477" cy="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10"/>
            <p:cNvSpPr>
              <a:spLocks noChangeShapeType="1"/>
            </p:cNvSpPr>
            <p:nvPr/>
          </p:nvSpPr>
          <p:spPr bwMode="auto">
            <a:xfrm flipV="1">
              <a:off x="2340" y="2441"/>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11"/>
            <p:cNvSpPr>
              <a:spLocks noChangeArrowheads="1"/>
            </p:cNvSpPr>
            <p:nvPr/>
          </p:nvSpPr>
          <p:spPr bwMode="auto">
            <a:xfrm>
              <a:off x="1812" y="1673"/>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1</a:t>
              </a:r>
            </a:p>
          </p:txBody>
        </p:sp>
        <p:sp>
          <p:nvSpPr>
            <p:cNvPr id="55" name="Oval 12"/>
            <p:cNvSpPr>
              <a:spLocks noChangeArrowheads="1"/>
            </p:cNvSpPr>
            <p:nvPr/>
          </p:nvSpPr>
          <p:spPr bwMode="auto">
            <a:xfrm>
              <a:off x="2580" y="1529"/>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dirty="0"/>
                <a:t>2</a:t>
              </a:r>
            </a:p>
          </p:txBody>
        </p:sp>
        <p:sp>
          <p:nvSpPr>
            <p:cNvPr id="56" name="Oval 13"/>
            <p:cNvSpPr>
              <a:spLocks noChangeArrowheads="1"/>
            </p:cNvSpPr>
            <p:nvPr/>
          </p:nvSpPr>
          <p:spPr bwMode="auto">
            <a:xfrm>
              <a:off x="1908" y="2201"/>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5</a:t>
              </a:r>
            </a:p>
          </p:txBody>
        </p:sp>
        <p:sp>
          <p:nvSpPr>
            <p:cNvPr id="57" name="Oval 14"/>
            <p:cNvSpPr>
              <a:spLocks noChangeArrowheads="1"/>
            </p:cNvSpPr>
            <p:nvPr/>
          </p:nvSpPr>
          <p:spPr bwMode="auto">
            <a:xfrm>
              <a:off x="2292" y="1961"/>
              <a:ext cx="192" cy="192"/>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4</a:t>
              </a:r>
            </a:p>
          </p:txBody>
        </p:sp>
        <p:sp>
          <p:nvSpPr>
            <p:cNvPr id="58" name="Oval 15"/>
            <p:cNvSpPr>
              <a:spLocks noChangeArrowheads="1"/>
            </p:cNvSpPr>
            <p:nvPr/>
          </p:nvSpPr>
          <p:spPr bwMode="auto">
            <a:xfrm>
              <a:off x="2772" y="1913"/>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3</a:t>
              </a:r>
            </a:p>
          </p:txBody>
        </p:sp>
        <p:sp>
          <p:nvSpPr>
            <p:cNvPr id="59" name="Oval 16"/>
            <p:cNvSpPr>
              <a:spLocks noChangeArrowheads="1"/>
            </p:cNvSpPr>
            <p:nvPr/>
          </p:nvSpPr>
          <p:spPr bwMode="auto">
            <a:xfrm>
              <a:off x="3060" y="2345"/>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6</a:t>
              </a:r>
            </a:p>
          </p:txBody>
        </p:sp>
        <p:sp>
          <p:nvSpPr>
            <p:cNvPr id="60" name="Oval 17"/>
            <p:cNvSpPr>
              <a:spLocks noChangeArrowheads="1"/>
            </p:cNvSpPr>
            <p:nvPr/>
          </p:nvSpPr>
          <p:spPr bwMode="auto">
            <a:xfrm>
              <a:off x="2244" y="2633"/>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8</a:t>
              </a:r>
            </a:p>
          </p:txBody>
        </p:sp>
        <p:sp>
          <p:nvSpPr>
            <p:cNvPr id="61" name="Oval 18"/>
            <p:cNvSpPr>
              <a:spLocks noChangeArrowheads="1"/>
            </p:cNvSpPr>
            <p:nvPr/>
          </p:nvSpPr>
          <p:spPr bwMode="auto">
            <a:xfrm>
              <a:off x="2580" y="2345"/>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dirty="0"/>
                <a:t>7</a:t>
              </a:r>
            </a:p>
          </p:txBody>
        </p:sp>
      </p:gr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7407797"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8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719722" y="1154113"/>
            <a:ext cx="8093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0">
              <a:spcBef>
                <a:spcPct val="0"/>
              </a:spcBef>
              <a:buNone/>
            </a:pPr>
            <a:r>
              <a:rPr lang="en-US" altLang="en-US" sz="2800" dirty="0">
                <a:solidFill>
                  <a:prstClr val="black"/>
                </a:solidFill>
                <a:latin typeface="Arial"/>
              </a:rPr>
              <a:t>How can we distinguish “important” actors?</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l="24089" t="20071" r="42935" b="35283"/>
          <a:stretch>
            <a:fillRect/>
          </a:stretch>
        </p:blipFill>
        <p:spPr bwMode="auto">
          <a:xfrm>
            <a:off x="285750" y="2197100"/>
            <a:ext cx="26638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l="19336" t="21371" r="44287" b="33446"/>
          <a:stretch>
            <a:fillRect/>
          </a:stretch>
        </p:blipFill>
        <p:spPr bwMode="auto">
          <a:xfrm>
            <a:off x="3247587" y="2173288"/>
            <a:ext cx="29749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l="35547" t="31676" r="26726" b="20184"/>
          <a:stretch>
            <a:fillRect/>
          </a:stretch>
        </p:blipFill>
        <p:spPr bwMode="auto">
          <a:xfrm>
            <a:off x="6311900" y="2320925"/>
            <a:ext cx="252412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l="10840" t="43706" r="8562" b="42473"/>
          <a:stretch>
            <a:fillRect/>
          </a:stretch>
        </p:blipFill>
        <p:spPr bwMode="auto">
          <a:xfrm>
            <a:off x="741362" y="5356684"/>
            <a:ext cx="78613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457200" y="274638"/>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G_634722689789_BAR"/>
          <p:cNvSpPr/>
          <p:nvPr/>
        </p:nvSpPr>
        <p:spPr>
          <a:xfrm>
            <a:off x="0" y="0"/>
            <a:ext cx="69448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0798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Components</a:t>
            </a:r>
            <a:endParaRPr lang="en-US" sz="3200" dirty="0"/>
          </a:p>
        </p:txBody>
      </p:sp>
      <p:sp>
        <p:nvSpPr>
          <p:cNvPr id="3" name="Text Box 2"/>
          <p:cNvSpPr txBox="1">
            <a:spLocks noChangeArrowheads="1"/>
          </p:cNvSpPr>
          <p:nvPr/>
        </p:nvSpPr>
        <p:spPr bwMode="auto">
          <a:xfrm>
            <a:off x="20054" y="1165940"/>
            <a:ext cx="912394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47675" lvl="1" indent="-273050">
              <a:spcBef>
                <a:spcPct val="0"/>
              </a:spcBef>
              <a:buFont typeface="Arial" panose="020B0604020202020204" pitchFamily="34" charset="0"/>
              <a:buChar char="•"/>
            </a:pPr>
            <a:r>
              <a:rPr lang="en-US" altLang="en-US" dirty="0" smtClean="0">
                <a:latin typeface="+mn-lt"/>
                <a:ea typeface="SimSun-ExtB" panose="02010609060101010101" pitchFamily="49" charset="-122"/>
              </a:rPr>
              <a:t>Formally defining </a:t>
            </a:r>
            <a:r>
              <a:rPr lang="en-US" altLang="en-US" dirty="0" smtClean="0">
                <a:latin typeface="+mn-lt"/>
                <a:ea typeface="SimSun-ExtB" panose="02010609060101010101" pitchFamily="49" charset="-122"/>
              </a:rPr>
              <a:t>s</a:t>
            </a:r>
            <a:r>
              <a:rPr lang="en-US" altLang="en-US" b="1" dirty="0" smtClean="0">
                <a:latin typeface="+mn-lt"/>
                <a:ea typeface="SimSun-ExtB" panose="02010609060101010101" pitchFamily="49" charset="-122"/>
              </a:rPr>
              <a:t>tructural </a:t>
            </a:r>
            <a:r>
              <a:rPr lang="en-US" altLang="en-US" b="1" dirty="0" smtClean="0">
                <a:latin typeface="+mn-lt"/>
                <a:ea typeface="SimSun-ExtB" panose="02010609060101010101" pitchFamily="49" charset="-122"/>
              </a:rPr>
              <a:t>cohesion: </a:t>
            </a:r>
          </a:p>
          <a:p>
            <a:pPr marL="447675" lvl="1" indent="-273050">
              <a:spcBef>
                <a:spcPct val="0"/>
              </a:spcBef>
              <a:buFont typeface="Arial" panose="020B0604020202020204" pitchFamily="34" charset="0"/>
              <a:buChar char="•"/>
            </a:pPr>
            <a:endParaRPr lang="en-US" altLang="en-US" dirty="0" smtClean="0">
              <a:latin typeface="+mn-lt"/>
              <a:ea typeface="SimSun-ExtB" panose="02010609060101010101" pitchFamily="49" charset="-122"/>
            </a:endParaRPr>
          </a:p>
          <a:p>
            <a:pPr marL="1314450" lvl="3" indent="-274320">
              <a:spcBef>
                <a:spcPct val="0"/>
              </a:spcBef>
            </a:pPr>
            <a:r>
              <a:rPr lang="en-US" altLang="en-US" sz="2800" dirty="0" smtClean="0">
                <a:latin typeface="+mn-lt"/>
                <a:ea typeface="SimSun-ExtB" panose="02010609060101010101" pitchFamily="49" charset="-122"/>
              </a:rPr>
              <a:t>Minimum number of actors, who if removed, would disconnect the group</a:t>
            </a:r>
          </a:p>
          <a:p>
            <a:pPr marL="1314450" lvl="3" indent="-274320">
              <a:spcBef>
                <a:spcPct val="0"/>
              </a:spcBef>
            </a:pPr>
            <a:endParaRPr lang="en-US" altLang="en-US" sz="2800" dirty="0" smtClean="0">
              <a:latin typeface="+mn-lt"/>
              <a:ea typeface="SimSun-ExtB" panose="02010609060101010101" pitchFamily="49" charset="-122"/>
            </a:endParaRPr>
          </a:p>
          <a:p>
            <a:pPr marL="1314450" lvl="3" indent="-274320">
              <a:spcBef>
                <a:spcPct val="0"/>
              </a:spcBef>
            </a:pPr>
            <a:r>
              <a:rPr lang="en-US" altLang="en-US" sz="2800" dirty="0" smtClean="0">
                <a:latin typeface="+mn-lt"/>
                <a:ea typeface="SimSun-ExtB" panose="02010609060101010101" pitchFamily="49" charset="-122"/>
              </a:rPr>
              <a:t>Minimum number of independent paths linking each pair of actors in the group</a:t>
            </a:r>
            <a:endParaRPr lang="en-US" altLang="en-US" sz="2800" dirty="0">
              <a:latin typeface="+mn-lt"/>
              <a:ea typeface="SimSun-ExtB" panose="02010609060101010101" pitchFamily="49" charset="-122"/>
            </a:endParaRPr>
          </a:p>
        </p:txBody>
      </p:sp>
      <p:grpSp>
        <p:nvGrpSpPr>
          <p:cNvPr id="24" name="Group 23"/>
          <p:cNvGrpSpPr>
            <a:grpSpLocks/>
          </p:cNvGrpSpPr>
          <p:nvPr/>
        </p:nvGrpSpPr>
        <p:grpSpPr bwMode="auto">
          <a:xfrm>
            <a:off x="6186489" y="4544095"/>
            <a:ext cx="2286000" cy="2057400"/>
            <a:chOff x="1812" y="1529"/>
            <a:chExt cx="1440" cy="1296"/>
          </a:xfrm>
        </p:grpSpPr>
        <p:sp>
          <p:nvSpPr>
            <p:cNvPr id="25" name="Line 20"/>
            <p:cNvSpPr>
              <a:spLocks noChangeShapeType="1"/>
            </p:cNvSpPr>
            <p:nvPr/>
          </p:nvSpPr>
          <p:spPr bwMode="auto">
            <a:xfrm>
              <a:off x="1923" y="1817"/>
              <a:ext cx="444" cy="2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1"/>
            <p:cNvSpPr>
              <a:spLocks noChangeShapeType="1"/>
            </p:cNvSpPr>
            <p:nvPr/>
          </p:nvSpPr>
          <p:spPr bwMode="auto">
            <a:xfrm>
              <a:off x="2046" y="2334"/>
              <a:ext cx="288" cy="3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4"/>
            <p:cNvSpPr>
              <a:spLocks noChangeShapeType="1"/>
            </p:cNvSpPr>
            <p:nvPr/>
          </p:nvSpPr>
          <p:spPr bwMode="auto">
            <a:xfrm>
              <a:off x="2685" y="2472"/>
              <a:ext cx="4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5"/>
            <p:cNvSpPr>
              <a:spLocks noChangeShapeType="1"/>
            </p:cNvSpPr>
            <p:nvPr/>
          </p:nvSpPr>
          <p:spPr bwMode="auto">
            <a:xfrm>
              <a:off x="2397" y="2093"/>
              <a:ext cx="773" cy="3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6"/>
            <p:cNvSpPr>
              <a:spLocks noChangeShapeType="1"/>
            </p:cNvSpPr>
            <p:nvPr/>
          </p:nvSpPr>
          <p:spPr bwMode="auto">
            <a:xfrm flipV="1">
              <a:off x="1945" y="1650"/>
              <a:ext cx="715" cy="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7"/>
            <p:cNvSpPr>
              <a:spLocks noChangeShapeType="1"/>
            </p:cNvSpPr>
            <p:nvPr/>
          </p:nvSpPr>
          <p:spPr bwMode="auto">
            <a:xfrm>
              <a:off x="2677" y="1625"/>
              <a:ext cx="205" cy="3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8"/>
            <p:cNvSpPr>
              <a:spLocks noChangeShapeType="1"/>
            </p:cNvSpPr>
            <p:nvPr/>
          </p:nvSpPr>
          <p:spPr bwMode="auto">
            <a:xfrm flipH="1">
              <a:off x="2011" y="2069"/>
              <a:ext cx="378"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9"/>
            <p:cNvSpPr>
              <a:spLocks noChangeShapeType="1"/>
            </p:cNvSpPr>
            <p:nvPr/>
          </p:nvSpPr>
          <p:spPr bwMode="auto">
            <a:xfrm flipV="1">
              <a:off x="2397" y="2028"/>
              <a:ext cx="477" cy="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10"/>
            <p:cNvSpPr>
              <a:spLocks noChangeShapeType="1"/>
            </p:cNvSpPr>
            <p:nvPr/>
          </p:nvSpPr>
          <p:spPr bwMode="auto">
            <a:xfrm flipV="1">
              <a:off x="2340" y="2441"/>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11"/>
            <p:cNvSpPr>
              <a:spLocks noChangeArrowheads="1"/>
            </p:cNvSpPr>
            <p:nvPr/>
          </p:nvSpPr>
          <p:spPr bwMode="auto">
            <a:xfrm>
              <a:off x="1812" y="1673"/>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1</a:t>
              </a:r>
            </a:p>
          </p:txBody>
        </p:sp>
        <p:sp>
          <p:nvSpPr>
            <p:cNvPr id="37" name="Oval 12"/>
            <p:cNvSpPr>
              <a:spLocks noChangeArrowheads="1"/>
            </p:cNvSpPr>
            <p:nvPr/>
          </p:nvSpPr>
          <p:spPr bwMode="auto">
            <a:xfrm>
              <a:off x="2580" y="1529"/>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dirty="0"/>
                <a:t>2</a:t>
              </a:r>
            </a:p>
          </p:txBody>
        </p:sp>
        <p:sp>
          <p:nvSpPr>
            <p:cNvPr id="38" name="Oval 13"/>
            <p:cNvSpPr>
              <a:spLocks noChangeArrowheads="1"/>
            </p:cNvSpPr>
            <p:nvPr/>
          </p:nvSpPr>
          <p:spPr bwMode="auto">
            <a:xfrm>
              <a:off x="1908" y="2201"/>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5</a:t>
              </a:r>
            </a:p>
          </p:txBody>
        </p:sp>
        <p:sp>
          <p:nvSpPr>
            <p:cNvPr id="39" name="Oval 14"/>
            <p:cNvSpPr>
              <a:spLocks noChangeArrowheads="1"/>
            </p:cNvSpPr>
            <p:nvPr/>
          </p:nvSpPr>
          <p:spPr bwMode="auto">
            <a:xfrm>
              <a:off x="2292" y="1961"/>
              <a:ext cx="192" cy="192"/>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4</a:t>
              </a:r>
            </a:p>
          </p:txBody>
        </p:sp>
        <p:sp>
          <p:nvSpPr>
            <p:cNvPr id="40" name="Oval 15"/>
            <p:cNvSpPr>
              <a:spLocks noChangeArrowheads="1"/>
            </p:cNvSpPr>
            <p:nvPr/>
          </p:nvSpPr>
          <p:spPr bwMode="auto">
            <a:xfrm>
              <a:off x="2772" y="1913"/>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3</a:t>
              </a:r>
            </a:p>
          </p:txBody>
        </p:sp>
        <p:sp>
          <p:nvSpPr>
            <p:cNvPr id="41" name="Oval 16"/>
            <p:cNvSpPr>
              <a:spLocks noChangeArrowheads="1"/>
            </p:cNvSpPr>
            <p:nvPr/>
          </p:nvSpPr>
          <p:spPr bwMode="auto">
            <a:xfrm>
              <a:off x="3060" y="2345"/>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6</a:t>
              </a:r>
            </a:p>
          </p:txBody>
        </p:sp>
        <p:sp>
          <p:nvSpPr>
            <p:cNvPr id="42" name="Oval 17"/>
            <p:cNvSpPr>
              <a:spLocks noChangeArrowheads="1"/>
            </p:cNvSpPr>
            <p:nvPr/>
          </p:nvSpPr>
          <p:spPr bwMode="auto">
            <a:xfrm>
              <a:off x="2244" y="2633"/>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a:t>8</a:t>
              </a:r>
            </a:p>
          </p:txBody>
        </p:sp>
        <p:sp>
          <p:nvSpPr>
            <p:cNvPr id="43" name="Oval 18"/>
            <p:cNvSpPr>
              <a:spLocks noChangeArrowheads="1"/>
            </p:cNvSpPr>
            <p:nvPr/>
          </p:nvSpPr>
          <p:spPr bwMode="auto">
            <a:xfrm>
              <a:off x="2580" y="2345"/>
              <a:ext cx="192" cy="192"/>
            </a:xfrm>
            <a:prstGeom prst="ellipse">
              <a:avLst/>
            </a:prstGeom>
            <a:solidFill>
              <a:srgbClr val="008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dirty="0"/>
                <a:t>7</a:t>
              </a:r>
            </a:p>
          </p:txBody>
        </p:sp>
      </p:gr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752354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8298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7761" t="2888" r="25671" b="4882"/>
          <a:stretch/>
        </p:blipFill>
        <p:spPr>
          <a:xfrm rot="10800000" flipH="1">
            <a:off x="1828800" y="947844"/>
            <a:ext cx="5151514" cy="5729409"/>
          </a:xfrm>
          <a:prstGeom prst="rect">
            <a:avLst/>
          </a:prstGeom>
        </p:spPr>
      </p:pic>
      <p:sp>
        <p:nvSpPr>
          <p:cNvPr id="19" name="Title 1"/>
          <p:cNvSpPr txBox="1">
            <a:spLocks/>
          </p:cNvSpPr>
          <p:nvPr/>
        </p:nvSpPr>
        <p:spPr>
          <a:xfrm>
            <a:off x="461211" y="352593"/>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“Add Health” Example: </a:t>
            </a:r>
            <a:r>
              <a:rPr lang="en-US" sz="3200" dirty="0" err="1" smtClean="0"/>
              <a:t>Cutpoints</a:t>
            </a:r>
            <a:endParaRPr lang="en-US" sz="3200" dirty="0"/>
          </a:p>
        </p:txBody>
      </p:sp>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G_634722689789_BAR"/>
          <p:cNvSpPr/>
          <p:nvPr/>
        </p:nvSpPr>
        <p:spPr>
          <a:xfrm>
            <a:off x="0" y="0"/>
            <a:ext cx="763929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3150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Components</a:t>
            </a:r>
            <a:endParaRPr lang="en-US" sz="3200" dirty="0"/>
          </a:p>
        </p:txBody>
      </p:sp>
      <p:sp>
        <p:nvSpPr>
          <p:cNvPr id="3" name="Text Box 2"/>
          <p:cNvSpPr txBox="1">
            <a:spLocks noChangeArrowheads="1"/>
          </p:cNvSpPr>
          <p:nvPr/>
        </p:nvSpPr>
        <p:spPr bwMode="auto">
          <a:xfrm>
            <a:off x="48129" y="1371600"/>
            <a:ext cx="9123947"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smtClean="0">
                <a:latin typeface="+mn-lt"/>
                <a:ea typeface="SimSun-ExtB" panose="02010609060101010101" pitchFamily="49" charset="-122"/>
              </a:rPr>
              <a:t>Features of components:</a:t>
            </a:r>
          </a:p>
          <a:p>
            <a:pPr marL="857250" lvl="2" indent="-274320">
              <a:spcBef>
                <a:spcPct val="0"/>
              </a:spcBef>
              <a:spcAft>
                <a:spcPts val="600"/>
              </a:spcAft>
            </a:pPr>
            <a:r>
              <a:rPr lang="en-US" altLang="en-US" sz="2800" b="1" i="1" dirty="0" smtClean="0">
                <a:latin typeface="+mn-lt"/>
                <a:ea typeface="SimSun-ExtB" panose="02010609060101010101" pitchFamily="49" charset="-122"/>
              </a:rPr>
              <a:t>k</a:t>
            </a:r>
            <a:r>
              <a:rPr lang="en-US" altLang="en-US" sz="2800" b="1" dirty="0" smtClean="0">
                <a:latin typeface="+mn-lt"/>
                <a:ea typeface="SimSun-ExtB" panose="02010609060101010101" pitchFamily="49" charset="-122"/>
              </a:rPr>
              <a:t>-components </a:t>
            </a:r>
            <a:r>
              <a:rPr lang="en-US" altLang="en-US" sz="2800" dirty="0" smtClean="0">
                <a:latin typeface="+mn-lt"/>
                <a:ea typeface="SimSun-ExtB" panose="02010609060101010101" pitchFamily="49" charset="-122"/>
              </a:rPr>
              <a:t>– maximal subset of actors linked by at least </a:t>
            </a:r>
            <a:r>
              <a:rPr lang="en-US" altLang="en-US" sz="2800" i="1" dirty="0" smtClean="0">
                <a:latin typeface="+mn-lt"/>
                <a:ea typeface="SimSun-ExtB" panose="02010609060101010101" pitchFamily="49" charset="-122"/>
              </a:rPr>
              <a:t>k</a:t>
            </a:r>
            <a:r>
              <a:rPr lang="en-US" altLang="en-US" sz="2800" dirty="0" smtClean="0">
                <a:latin typeface="+mn-lt"/>
                <a:ea typeface="SimSun-ExtB" panose="02010609060101010101" pitchFamily="49" charset="-122"/>
              </a:rPr>
              <a:t> node-independent paths</a:t>
            </a:r>
          </a:p>
          <a:p>
            <a:pPr marL="1314450" lvl="3" indent="-274320">
              <a:spcBef>
                <a:spcPct val="0"/>
              </a:spcBef>
              <a:spcAft>
                <a:spcPts val="600"/>
              </a:spcAft>
            </a:pPr>
            <a:r>
              <a:rPr lang="en-US" altLang="en-US" sz="2400" dirty="0" smtClean="0">
                <a:latin typeface="+mn-lt"/>
                <a:ea typeface="SimSun-ExtB" panose="02010609060101010101" pitchFamily="49" charset="-122"/>
              </a:rPr>
              <a:t>Every member must have at least</a:t>
            </a:r>
            <a:r>
              <a:rPr lang="en-US" altLang="en-US" sz="2400" i="1" dirty="0" smtClean="0">
                <a:latin typeface="+mn-lt"/>
                <a:ea typeface="SimSun-ExtB" panose="02010609060101010101" pitchFamily="49" charset="-122"/>
              </a:rPr>
              <a:t> k </a:t>
            </a:r>
            <a:r>
              <a:rPr lang="en-US" altLang="en-US" sz="2400" dirty="0" smtClean="0">
                <a:latin typeface="+mn-lt"/>
                <a:ea typeface="SimSun-ExtB" panose="02010609060101010101" pitchFamily="49" charset="-122"/>
              </a:rPr>
              <a:t>ties (but having </a:t>
            </a:r>
            <a:r>
              <a:rPr lang="en-US" altLang="en-US" sz="2400" i="1" dirty="0" smtClean="0">
                <a:latin typeface="+mn-lt"/>
                <a:ea typeface="SimSun-ExtB" panose="02010609060101010101" pitchFamily="49" charset="-122"/>
              </a:rPr>
              <a:t>k </a:t>
            </a:r>
            <a:r>
              <a:rPr lang="en-US" altLang="en-US" sz="2400" dirty="0" smtClean="0">
                <a:latin typeface="+mn-lt"/>
                <a:ea typeface="SimSun-ExtB" panose="02010609060101010101" pitchFamily="49" charset="-122"/>
              </a:rPr>
              <a:t>ties doesn’t necessarily make a component)</a:t>
            </a:r>
          </a:p>
          <a:p>
            <a:pPr marL="1314450" lvl="3" indent="-274320">
              <a:spcBef>
                <a:spcPct val="0"/>
              </a:spcBef>
              <a:spcAft>
                <a:spcPts val="600"/>
              </a:spcAft>
            </a:pPr>
            <a:r>
              <a:rPr lang="en-US" altLang="en-US" sz="2400" dirty="0" smtClean="0">
                <a:latin typeface="+mn-lt"/>
                <a:ea typeface="SimSun-ExtB" panose="02010609060101010101" pitchFamily="49" charset="-122"/>
              </a:rPr>
              <a:t>2 k-components can only overlap by </a:t>
            </a:r>
            <a:r>
              <a:rPr lang="en-US" altLang="en-US" sz="2400" i="1" dirty="0" smtClean="0">
                <a:latin typeface="+mn-lt"/>
                <a:ea typeface="SimSun-ExtB" panose="02010609060101010101" pitchFamily="49" charset="-122"/>
              </a:rPr>
              <a:t>k</a:t>
            </a:r>
            <a:r>
              <a:rPr lang="en-US" altLang="en-US" sz="2400" dirty="0" smtClean="0">
                <a:latin typeface="+mn-lt"/>
                <a:ea typeface="SimSun-ExtB" panose="02010609060101010101" pitchFamily="49" charset="-122"/>
              </a:rPr>
              <a:t>-1 members (or would be same component)</a:t>
            </a:r>
          </a:p>
          <a:p>
            <a:pPr marL="1314450" lvl="3" indent="-274320">
              <a:spcBef>
                <a:spcPct val="0"/>
              </a:spcBef>
              <a:spcAft>
                <a:spcPts val="600"/>
              </a:spcAft>
            </a:pPr>
            <a:r>
              <a:rPr lang="en-US" altLang="en-US" sz="2400" dirty="0" smtClean="0">
                <a:latin typeface="+mn-lt"/>
                <a:ea typeface="SimSun-ExtB" panose="02010609060101010101" pitchFamily="49" charset="-122"/>
              </a:rPr>
              <a:t>Can be nested</a:t>
            </a:r>
          </a:p>
          <a:p>
            <a:pPr marL="1314450" lvl="3" indent="-274320">
              <a:spcBef>
                <a:spcPct val="0"/>
              </a:spcBef>
              <a:spcAft>
                <a:spcPts val="600"/>
              </a:spcAft>
            </a:pPr>
            <a:endParaRPr lang="en-US" altLang="en-US" sz="2400" dirty="0" smtClean="0">
              <a:latin typeface="+mn-lt"/>
              <a:ea typeface="SimSun-ExtB" panose="02010609060101010101" pitchFamily="49" charset="-122"/>
            </a:endParaRPr>
          </a:p>
          <a:p>
            <a:pPr marL="400050" lvl="1" indent="-273050">
              <a:spcBef>
                <a:spcPct val="0"/>
              </a:spcBef>
              <a:spcAft>
                <a:spcPts val="600"/>
              </a:spcAft>
              <a:buFont typeface="Arial" panose="020B0604020202020204" pitchFamily="34" charset="0"/>
              <a:buChar char="•"/>
            </a:pPr>
            <a:r>
              <a:rPr lang="en-US" altLang="en-US" dirty="0" smtClean="0">
                <a:latin typeface="+mn-lt"/>
                <a:ea typeface="SimSun-ExtB" panose="02010609060101010101" pitchFamily="49" charset="-122"/>
              </a:rPr>
              <a:t>Can also consider components for ego-networks</a:t>
            </a:r>
            <a:endParaRPr lang="en-US" altLang="en-US"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775503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05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52593"/>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Components</a:t>
            </a:r>
            <a:endParaRPr lang="en-US" sz="3200" dirty="0"/>
          </a:p>
        </p:txBody>
      </p:sp>
      <p:sp>
        <p:nvSpPr>
          <p:cNvPr id="3" name="Text Box 2"/>
          <p:cNvSpPr txBox="1">
            <a:spLocks noChangeArrowheads="1"/>
          </p:cNvSpPr>
          <p:nvPr/>
        </p:nvSpPr>
        <p:spPr bwMode="auto">
          <a:xfrm>
            <a:off x="-18198" y="990600"/>
            <a:ext cx="912394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00050" lvl="1" indent="-273050">
              <a:spcBef>
                <a:spcPct val="0"/>
              </a:spcBef>
              <a:spcAft>
                <a:spcPts val="600"/>
              </a:spcAft>
              <a:buFont typeface="Arial" panose="020B0604020202020204" pitchFamily="34" charset="0"/>
              <a:buChar char="•"/>
            </a:pPr>
            <a:r>
              <a:rPr lang="en-US" altLang="en-US" sz="3200" b="1" dirty="0" smtClean="0">
                <a:latin typeface="+mn-lt"/>
                <a:ea typeface="SimSun-ExtB" panose="02010609060101010101" pitchFamily="49" charset="-122"/>
              </a:rPr>
              <a:t>Embeddedness</a:t>
            </a:r>
            <a:r>
              <a:rPr lang="en-US" altLang="en-US" sz="3200" dirty="0" smtClean="0">
                <a:latin typeface="+mn-lt"/>
                <a:ea typeface="SimSun-ExtB" panose="02010609060101010101" pitchFamily="49" charset="-122"/>
              </a:rPr>
              <a:t> </a:t>
            </a:r>
            <a:r>
              <a:rPr lang="en-US" altLang="en-US" sz="3200" dirty="0" smtClean="0">
                <a:latin typeface="+mn-lt"/>
                <a:ea typeface="SimSun-ExtB" panose="02010609060101010101" pitchFamily="49" charset="-122"/>
              </a:rPr>
              <a:t>–</a:t>
            </a:r>
            <a:r>
              <a:rPr lang="en-US" altLang="en-US" dirty="0" smtClean="0">
                <a:latin typeface="+mn-lt"/>
                <a:ea typeface="SimSun-ExtB" panose="02010609060101010101" pitchFamily="49" charset="-122"/>
              </a:rPr>
              <a:t> identify cohesive groups (blocks) in a network, then remove k-</a:t>
            </a:r>
            <a:r>
              <a:rPr lang="en-US" altLang="en-US" dirty="0" err="1" smtClean="0">
                <a:latin typeface="+mn-lt"/>
                <a:ea typeface="SimSun-ExtB" panose="02010609060101010101" pitchFamily="49" charset="-122"/>
              </a:rPr>
              <a:t>cutsets</a:t>
            </a:r>
            <a:r>
              <a:rPr lang="en-US" altLang="en-US" dirty="0" smtClean="0">
                <a:latin typeface="+mn-lt"/>
                <a:ea typeface="SimSun-ExtB" panose="02010609060101010101" pitchFamily="49" charset="-122"/>
              </a:rPr>
              <a:t> identify successively deeper embedded groups in graph</a:t>
            </a:r>
            <a:endParaRPr lang="en-US" altLang="en-US" dirty="0">
              <a:latin typeface="+mn-lt"/>
              <a:ea typeface="SimSun-ExtB" panose="02010609060101010101" pitchFamily="49" charset="-122"/>
            </a:endParaRPr>
          </a:p>
        </p:txBody>
      </p:sp>
      <p:pic>
        <p:nvPicPr>
          <p:cNvPr id="6" name="Picture 5"/>
          <p:cNvPicPr/>
          <p:nvPr/>
        </p:nvPicPr>
        <p:blipFill rotWithShape="1">
          <a:blip r:embed="rId3"/>
          <a:srcRect l="37632" t="22471" r="19689" b="19184"/>
          <a:stretch/>
        </p:blipFill>
        <p:spPr bwMode="auto">
          <a:xfrm>
            <a:off x="1897834" y="2465583"/>
            <a:ext cx="6067776" cy="4403790"/>
          </a:xfrm>
          <a:prstGeom prst="rect">
            <a:avLst/>
          </a:prstGeom>
          <a:ln>
            <a:noFill/>
          </a:ln>
          <a:extLst>
            <a:ext uri="{53640926-AAD7-44D8-BBD7-CCE9431645EC}">
              <a14:shadowObscured xmlns:a14="http://schemas.microsoft.com/office/drawing/2010/main"/>
            </a:ext>
          </a:extLst>
        </p:spPr>
      </p:pic>
      <p:sp>
        <p:nvSpPr>
          <p:cNvPr id="7" name="Text Box 6"/>
          <p:cNvSpPr txBox="1">
            <a:spLocks noChangeArrowheads="1"/>
          </p:cNvSpPr>
          <p:nvPr/>
        </p:nvSpPr>
        <p:spPr bwMode="auto">
          <a:xfrm>
            <a:off x="6629400" y="6334672"/>
            <a:ext cx="22259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800" dirty="0" smtClean="0"/>
              <a:t>Moody &amp; White 2003</a:t>
            </a:r>
            <a:endParaRPr lang="en-US" altLang="en-US" sz="1800" dirty="0"/>
          </a:p>
        </p:txBody>
      </p:sp>
      <p:sp>
        <p:nvSpPr>
          <p:cNvPr id="12"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G_634722689789_BAR"/>
          <p:cNvSpPr/>
          <p:nvPr/>
        </p:nvSpPr>
        <p:spPr>
          <a:xfrm>
            <a:off x="0" y="0"/>
            <a:ext cx="7870785"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7872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a:t>
            </a:r>
            <a:r>
              <a:rPr lang="en-US" sz="3200" dirty="0" smtClean="0"/>
              <a:t>Groups</a:t>
            </a:r>
            <a:endParaRPr lang="en-US" sz="3200" dirty="0"/>
          </a:p>
        </p:txBody>
      </p:sp>
      <p:sp>
        <p:nvSpPr>
          <p:cNvPr id="3" name="Text Box 2"/>
          <p:cNvSpPr txBox="1">
            <a:spLocks noChangeArrowheads="1"/>
          </p:cNvSpPr>
          <p:nvPr/>
        </p:nvSpPr>
        <p:spPr bwMode="auto">
          <a:xfrm>
            <a:off x="-419" y="1219200"/>
            <a:ext cx="9123947"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dirty="0" smtClean="0">
                <a:latin typeface="+mn-lt"/>
                <a:ea typeface="SimSun-ExtB" panose="02010609060101010101" pitchFamily="49" charset="-122"/>
              </a:rPr>
              <a:t>Different </a:t>
            </a:r>
            <a:r>
              <a:rPr lang="en-US" altLang="en-US" dirty="0" smtClean="0">
                <a:latin typeface="+mn-lt"/>
                <a:ea typeface="SimSun-ExtB" panose="02010609060101010101" pitchFamily="49" charset="-122"/>
              </a:rPr>
              <a:t>types of sub-structures in networks:</a:t>
            </a:r>
          </a:p>
          <a:p>
            <a:pPr marL="857250" lvl="2" indent="-274320">
              <a:spcBef>
                <a:spcPct val="0"/>
              </a:spcBef>
            </a:pPr>
            <a:r>
              <a:rPr lang="en-US" altLang="en-US" sz="2800" b="1" dirty="0" smtClean="0">
                <a:latin typeface="+mn-lt"/>
                <a:ea typeface="SimSun-ExtB" panose="02010609060101010101" pitchFamily="49" charset="-122"/>
              </a:rPr>
              <a:t>Cliques</a:t>
            </a:r>
            <a:r>
              <a:rPr lang="en-US" altLang="en-US" sz="2800" dirty="0" smtClean="0">
                <a:latin typeface="+mn-lt"/>
                <a:ea typeface="SimSun-ExtB" panose="02010609060101010101" pitchFamily="49" charset="-122"/>
              </a:rPr>
              <a:t> – all members connected to all other members</a:t>
            </a:r>
          </a:p>
          <a:p>
            <a:pPr marL="1314450" lvl="3" indent="-274320">
              <a:spcBef>
                <a:spcPct val="0"/>
              </a:spcBef>
            </a:pPr>
            <a:r>
              <a:rPr lang="en-US" altLang="en-US" sz="2400" b="1" i="1" dirty="0" smtClean="0">
                <a:latin typeface="+mn-lt"/>
                <a:ea typeface="SimSun-ExtB" panose="02010609060101010101" pitchFamily="49" charset="-122"/>
              </a:rPr>
              <a:t>n</a:t>
            </a:r>
            <a:r>
              <a:rPr lang="en-US" altLang="en-US" sz="2400" b="1" dirty="0" smtClean="0">
                <a:latin typeface="+mn-lt"/>
                <a:ea typeface="SimSun-ExtB" panose="02010609060101010101" pitchFamily="49" charset="-122"/>
              </a:rPr>
              <a:t>-clique </a:t>
            </a:r>
            <a:r>
              <a:rPr lang="en-US" altLang="en-US" sz="2400" dirty="0" smtClean="0">
                <a:latin typeface="+mn-lt"/>
                <a:ea typeface="SimSun-ExtB" panose="02010609060101010101" pitchFamily="49" charset="-122"/>
              </a:rPr>
              <a:t>– where </a:t>
            </a:r>
            <a:r>
              <a:rPr lang="en-US" altLang="en-US" sz="2400" i="1" dirty="0" smtClean="0">
                <a:latin typeface="+mn-lt"/>
                <a:ea typeface="SimSun-ExtB" panose="02010609060101010101" pitchFamily="49" charset="-122"/>
              </a:rPr>
              <a:t>n</a:t>
            </a:r>
            <a:r>
              <a:rPr lang="en-US" altLang="en-US" sz="2400" dirty="0" smtClean="0">
                <a:latin typeface="+mn-lt"/>
                <a:ea typeface="SimSun-ExtB" panose="02010609060101010101" pitchFamily="49" charset="-122"/>
              </a:rPr>
              <a:t> is number of steps greater than direct tie, so can consider 2-clique, defined by 2-step (friend of a friend) </a:t>
            </a:r>
            <a:r>
              <a:rPr lang="en-US" altLang="en-US" sz="2400" dirty="0" smtClean="0">
                <a:latin typeface="+mn-lt"/>
                <a:ea typeface="SimSun-ExtB" panose="02010609060101010101" pitchFamily="49" charset="-122"/>
              </a:rPr>
              <a:t>ties</a:t>
            </a:r>
          </a:p>
          <a:p>
            <a:pPr marL="1314450" lvl="3" indent="-274320">
              <a:spcBef>
                <a:spcPct val="0"/>
              </a:spcBef>
            </a:pPr>
            <a:r>
              <a:rPr lang="en-US" altLang="en-US" sz="2400" b="1" i="1" dirty="0" smtClean="0">
                <a:latin typeface="+mn-lt"/>
                <a:ea typeface="SimSun-ExtB" panose="02010609060101010101" pitchFamily="49" charset="-122"/>
              </a:rPr>
              <a:t>k</a:t>
            </a:r>
            <a:r>
              <a:rPr lang="en-US" altLang="en-US" sz="2400" b="1" dirty="0" smtClean="0">
                <a:latin typeface="+mn-lt"/>
                <a:ea typeface="SimSun-ExtB" panose="02010609060101010101" pitchFamily="49" charset="-122"/>
              </a:rPr>
              <a:t>-</a:t>
            </a:r>
            <a:r>
              <a:rPr lang="en-US" altLang="en-US" sz="2400" b="1" dirty="0" err="1" smtClean="0">
                <a:latin typeface="+mn-lt"/>
                <a:ea typeface="SimSun-ExtB" panose="02010609060101010101" pitchFamily="49" charset="-122"/>
              </a:rPr>
              <a:t>plex</a:t>
            </a:r>
            <a:r>
              <a:rPr lang="en-US" altLang="en-US" sz="2400" dirty="0" smtClean="0">
                <a:latin typeface="+mn-lt"/>
                <a:ea typeface="SimSun-ExtB" panose="02010609060101010101" pitchFamily="49" charset="-122"/>
              </a:rPr>
              <a:t> – every member to connected to at least </a:t>
            </a:r>
            <a:r>
              <a:rPr lang="en-US" altLang="en-US" sz="2400" i="1" dirty="0" smtClean="0">
                <a:latin typeface="+mn-lt"/>
                <a:ea typeface="SimSun-ExtB" panose="02010609060101010101" pitchFamily="49" charset="-122"/>
              </a:rPr>
              <a:t>n-k</a:t>
            </a:r>
            <a:r>
              <a:rPr lang="en-US" altLang="en-US" sz="2400" dirty="0" smtClean="0">
                <a:latin typeface="+mn-lt"/>
                <a:ea typeface="SimSun-ExtB" panose="02010609060101010101" pitchFamily="49" charset="-122"/>
              </a:rPr>
              <a:t> others in the graph (relaxed from connected to all but self, </a:t>
            </a:r>
            <a:r>
              <a:rPr lang="en-US" altLang="en-US" sz="2400" i="1" dirty="0" smtClean="0">
                <a:latin typeface="+mn-lt"/>
                <a:ea typeface="SimSun-ExtB" panose="02010609060101010101" pitchFamily="49" charset="-122"/>
              </a:rPr>
              <a:t>n-1</a:t>
            </a:r>
            <a:r>
              <a:rPr lang="en-US" altLang="en-US" sz="2400" dirty="0" smtClean="0">
                <a:latin typeface="+mn-lt"/>
                <a:ea typeface="SimSun-ExtB" panose="02010609060101010101" pitchFamily="49" charset="-122"/>
              </a:rPr>
              <a:t>, of the clique)</a:t>
            </a:r>
          </a:p>
          <a:p>
            <a:pPr marL="1314450" lvl="3" indent="-274320">
              <a:spcBef>
                <a:spcPct val="0"/>
              </a:spcBef>
            </a:pPr>
            <a:endParaRPr lang="en-US" altLang="en-US" sz="2400" dirty="0" smtClean="0">
              <a:latin typeface="+mn-lt"/>
              <a:ea typeface="SimSun-ExtB" panose="02010609060101010101" pitchFamily="49" charset="-122"/>
            </a:endParaRPr>
          </a:p>
          <a:p>
            <a:pPr marL="1314450" lvl="3" indent="-274320">
              <a:spcBef>
                <a:spcPct val="0"/>
              </a:spcBef>
            </a:pPr>
            <a:r>
              <a:rPr lang="en-US" altLang="en-US" sz="2400" dirty="0" smtClean="0">
                <a:latin typeface="+mn-lt"/>
                <a:ea typeface="SimSun-ExtB" panose="02010609060101010101" pitchFamily="49" charset="-122"/>
              </a:rPr>
              <a:t>Mostly intractable in large networks</a:t>
            </a:r>
            <a:endParaRPr lang="en-US" altLang="en-US" sz="2400" dirty="0" smtClean="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798653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9254" t="2091" r="27941" b="5414"/>
          <a:stretch/>
        </p:blipFill>
        <p:spPr>
          <a:xfrm>
            <a:off x="2910646" y="3352800"/>
            <a:ext cx="2880553" cy="3495304"/>
          </a:xfrm>
          <a:prstGeom prst="rect">
            <a:avLst/>
          </a:prstGeom>
        </p:spPr>
      </p:pic>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Connectivity &amp; Cohesion: </a:t>
            </a:r>
            <a:r>
              <a:rPr lang="en-US" sz="3200" dirty="0" smtClean="0"/>
              <a:t>Groups</a:t>
            </a:r>
            <a:endParaRPr lang="en-US" sz="3200" dirty="0"/>
          </a:p>
        </p:txBody>
      </p:sp>
      <p:sp>
        <p:nvSpPr>
          <p:cNvPr id="3" name="Text Box 2"/>
          <p:cNvSpPr txBox="1">
            <a:spLocks noChangeArrowheads="1"/>
          </p:cNvSpPr>
          <p:nvPr/>
        </p:nvSpPr>
        <p:spPr bwMode="auto">
          <a:xfrm>
            <a:off x="-22191" y="1130856"/>
            <a:ext cx="9123947"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dirty="0" smtClean="0">
                <a:latin typeface="+mn-lt"/>
                <a:ea typeface="SimSun-ExtB" panose="02010609060101010101" pitchFamily="49" charset="-122"/>
              </a:rPr>
              <a:t>Different </a:t>
            </a:r>
            <a:r>
              <a:rPr lang="en-US" altLang="en-US" dirty="0" smtClean="0">
                <a:latin typeface="+mn-lt"/>
                <a:ea typeface="SimSun-ExtB" panose="02010609060101010101" pitchFamily="49" charset="-122"/>
              </a:rPr>
              <a:t>types of sub-structures in networks:</a:t>
            </a:r>
          </a:p>
          <a:p>
            <a:pPr marL="857250" lvl="2" indent="-274320">
              <a:spcBef>
                <a:spcPct val="0"/>
              </a:spcBef>
              <a:spcAft>
                <a:spcPts val="600"/>
              </a:spcAft>
            </a:pPr>
            <a:r>
              <a:rPr lang="en-US" altLang="en-US" sz="2800" b="1" i="1" dirty="0" smtClean="0">
                <a:latin typeface="+mn-lt"/>
                <a:ea typeface="SimSun-ExtB" panose="02010609060101010101" pitchFamily="49" charset="-122"/>
              </a:rPr>
              <a:t>n-c</a:t>
            </a:r>
            <a:r>
              <a:rPr lang="en-US" altLang="en-US" sz="2800" b="1" dirty="0" smtClean="0">
                <a:latin typeface="+mn-lt"/>
                <a:ea typeface="SimSun-ExtB" panose="02010609060101010101" pitchFamily="49" charset="-122"/>
              </a:rPr>
              <a:t>lans</a:t>
            </a:r>
            <a:r>
              <a:rPr lang="en-US" altLang="en-US" sz="2800" dirty="0" smtClean="0">
                <a:latin typeface="+mn-lt"/>
                <a:ea typeface="SimSun-ExtB" panose="02010609060101010101" pitchFamily="49" charset="-122"/>
              </a:rPr>
              <a:t> </a:t>
            </a:r>
            <a:r>
              <a:rPr lang="en-US" altLang="en-US" sz="2800" dirty="0" smtClean="0">
                <a:latin typeface="+mn-lt"/>
                <a:ea typeface="SimSun-ExtB" panose="02010609060101010101" pitchFamily="49" charset="-122"/>
              </a:rPr>
              <a:t>– members connected at distance </a:t>
            </a:r>
            <a:r>
              <a:rPr lang="en-US" altLang="en-US" sz="2800" i="1" dirty="0" smtClean="0">
                <a:latin typeface="+mn-lt"/>
                <a:ea typeface="SimSun-ExtB" panose="02010609060101010101" pitchFamily="49" charset="-122"/>
              </a:rPr>
              <a:t>n </a:t>
            </a:r>
            <a:r>
              <a:rPr lang="en-US" altLang="en-US" sz="2800" dirty="0" smtClean="0">
                <a:latin typeface="+mn-lt"/>
                <a:ea typeface="SimSun-ExtB" panose="02010609060101010101" pitchFamily="49" charset="-122"/>
              </a:rPr>
              <a:t>or less, only through other members</a:t>
            </a:r>
          </a:p>
          <a:p>
            <a:pPr marL="857250" lvl="2" indent="-274320">
              <a:spcBef>
                <a:spcPct val="0"/>
              </a:spcBef>
              <a:spcAft>
                <a:spcPts val="600"/>
              </a:spcAft>
            </a:pPr>
            <a:r>
              <a:rPr lang="en-US" altLang="en-US" sz="2800" b="1" i="1" dirty="0" smtClean="0">
                <a:latin typeface="+mn-lt"/>
                <a:ea typeface="SimSun-ExtB" panose="02010609060101010101" pitchFamily="49" charset="-122"/>
              </a:rPr>
              <a:t>k-</a:t>
            </a:r>
            <a:r>
              <a:rPr lang="en-US" altLang="en-US" sz="2800" b="1" dirty="0" smtClean="0">
                <a:latin typeface="+mn-lt"/>
                <a:ea typeface="SimSun-ExtB" panose="02010609060101010101" pitchFamily="49" charset="-122"/>
              </a:rPr>
              <a:t>cores</a:t>
            </a:r>
            <a:r>
              <a:rPr lang="en-US" altLang="en-US" sz="2800" dirty="0" smtClean="0">
                <a:latin typeface="+mn-lt"/>
                <a:ea typeface="SimSun-ExtB" panose="02010609060101010101" pitchFamily="49" charset="-122"/>
              </a:rPr>
              <a:t> – members joined to at least </a:t>
            </a:r>
            <a:r>
              <a:rPr lang="en-US" altLang="en-US" sz="2800" i="1" dirty="0" smtClean="0">
                <a:latin typeface="+mn-lt"/>
                <a:ea typeface="SimSun-ExtB" panose="02010609060101010101" pitchFamily="49" charset="-122"/>
              </a:rPr>
              <a:t>k </a:t>
            </a:r>
            <a:r>
              <a:rPr lang="en-US" altLang="en-US" sz="2800" dirty="0" smtClean="0">
                <a:latin typeface="+mn-lt"/>
                <a:ea typeface="SimSun-ExtB" panose="02010609060101010101" pitchFamily="49" charset="-122"/>
              </a:rPr>
              <a:t>other members, even if not connected to all other members  </a:t>
            </a:r>
            <a:endParaRPr lang="en-US" altLang="en-US" sz="2800" dirty="0">
              <a:latin typeface="+mn-lt"/>
              <a:ea typeface="SimSun-ExtB" panose="02010609060101010101" pitchFamily="49" charset="-122"/>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312" t="22290" r="26418" b="23489"/>
          <a:stretch/>
        </p:blipFill>
        <p:spPr>
          <a:xfrm rot="5400000">
            <a:off x="6238598" y="4425629"/>
            <a:ext cx="2709453" cy="1782995"/>
          </a:xfrm>
          <a:prstGeom prst="rect">
            <a:avLst/>
          </a:prstGeom>
        </p:spPr>
      </p:pic>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810227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15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3200" dirty="0" smtClean="0"/>
              <a:t>Centrality</a:t>
            </a:r>
          </a:p>
          <a:p>
            <a:r>
              <a:rPr lang="en-US" sz="3200" dirty="0" smtClean="0"/>
              <a:t>Connectivity &amp; Cohesion</a:t>
            </a:r>
          </a:p>
          <a:p>
            <a:r>
              <a:rPr lang="en-US" sz="3200" dirty="0" smtClean="0">
                <a:solidFill>
                  <a:schemeClr val="accent2"/>
                </a:solidFill>
              </a:rPr>
              <a:t>Roles</a:t>
            </a:r>
          </a:p>
          <a:p>
            <a:pPr lvl="1"/>
            <a:r>
              <a:rPr lang="en-US" sz="2800" dirty="0" smtClean="0"/>
              <a:t>Structural Equivalence</a:t>
            </a:r>
          </a:p>
          <a:p>
            <a:pPr lvl="1"/>
            <a:r>
              <a:rPr lang="en-US" sz="2800" dirty="0" smtClean="0"/>
              <a:t>Regular Equivalence</a:t>
            </a: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821802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6146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Roles &amp; Positions: Overall</a:t>
            </a:r>
            <a:endParaRPr lang="en-US" sz="3200" dirty="0"/>
          </a:p>
        </p:txBody>
      </p:sp>
      <p:sp>
        <p:nvSpPr>
          <p:cNvPr id="3" name="Text Box 2"/>
          <p:cNvSpPr txBox="1">
            <a:spLocks noChangeArrowheads="1"/>
          </p:cNvSpPr>
          <p:nvPr/>
        </p:nvSpPr>
        <p:spPr bwMode="auto">
          <a:xfrm>
            <a:off x="44118" y="1024707"/>
            <a:ext cx="594359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dirty="0" smtClean="0">
                <a:latin typeface="+mn-lt"/>
                <a:ea typeface="SimSun-ExtB" panose="02010609060101010101" pitchFamily="49" charset="-122"/>
              </a:rPr>
              <a:t>Measures that describe subsets of actors/nodes who have similarly structured relations</a:t>
            </a:r>
          </a:p>
          <a:p>
            <a:pPr marL="457200" lvl="1" indent="-274320">
              <a:spcBef>
                <a:spcPct val="0"/>
              </a:spcBef>
              <a:buFontTx/>
              <a:buChar char="•"/>
              <a:tabLst>
                <a:tab pos="2070100" algn="l"/>
              </a:tabLst>
            </a:pPr>
            <a:endParaRPr lang="en-US" altLang="en-US" dirty="0" smtClean="0">
              <a:latin typeface="+mn-lt"/>
              <a:ea typeface="SimSun-ExtB" panose="02010609060101010101" pitchFamily="49" charset="-122"/>
            </a:endParaRPr>
          </a:p>
          <a:p>
            <a:pPr marL="857250" lvl="2" indent="-274320">
              <a:spcBef>
                <a:spcPct val="0"/>
              </a:spcBef>
            </a:pPr>
            <a:r>
              <a:rPr lang="en-US" altLang="en-US" sz="2800" dirty="0" smtClean="0">
                <a:latin typeface="+mn-lt"/>
                <a:ea typeface="SimSun-ExtB" panose="02010609060101010101" pitchFamily="49" charset="-122"/>
              </a:rPr>
              <a:t>Might expect different risks or behaviors for actors occupying similar positions or roles</a:t>
            </a:r>
            <a:endParaRPr lang="en-US" altLang="en-US" sz="2800" dirty="0">
              <a:latin typeface="+mn-lt"/>
              <a:ea typeface="SimSun-ExtB" panose="02010609060101010101" pitchFamily="49" charset="-122"/>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867" t="26321" r="17659" b="24239"/>
          <a:stretch/>
        </p:blipFill>
        <p:spPr bwMode="auto">
          <a:xfrm>
            <a:off x="5943599" y="2566670"/>
            <a:ext cx="3152271" cy="429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935578" y="2566670"/>
            <a:ext cx="1143001" cy="481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867" t="46098" r="17659" b="24239"/>
          <a:stretch/>
        </p:blipFill>
        <p:spPr bwMode="auto">
          <a:xfrm>
            <a:off x="1143000" y="4256897"/>
            <a:ext cx="3657600" cy="257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447800" y="4184821"/>
            <a:ext cx="2552700" cy="240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057400" y="4712334"/>
            <a:ext cx="958517" cy="1663884"/>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a:off x="2057400" y="4712334"/>
            <a:ext cx="2133600" cy="1663884"/>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9" name="Straight Connector 18"/>
          <p:cNvCxnSpPr/>
          <p:nvPr/>
        </p:nvCxnSpPr>
        <p:spPr>
          <a:xfrm flipH="1">
            <a:off x="2482251" y="4712334"/>
            <a:ext cx="1044742" cy="1567370"/>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p:cNvCxnSpPr/>
          <p:nvPr/>
        </p:nvCxnSpPr>
        <p:spPr>
          <a:xfrm flipH="1">
            <a:off x="1415451" y="4648200"/>
            <a:ext cx="2133600" cy="1663884"/>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0" name="Straight Connector 19"/>
          <p:cNvCxnSpPr/>
          <p:nvPr/>
        </p:nvCxnSpPr>
        <p:spPr>
          <a:xfrm flipH="1">
            <a:off x="1676400" y="6500599"/>
            <a:ext cx="494581" cy="0"/>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3" name="Straight Connector 22"/>
          <p:cNvCxnSpPr/>
          <p:nvPr/>
        </p:nvCxnSpPr>
        <p:spPr>
          <a:xfrm flipH="1">
            <a:off x="2601829" y="6500599"/>
            <a:ext cx="369971" cy="0"/>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H="1">
            <a:off x="3409591" y="6501161"/>
            <a:ext cx="705209" cy="0"/>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34" name="Freeform 33"/>
          <p:cNvSpPr/>
          <p:nvPr/>
        </p:nvSpPr>
        <p:spPr>
          <a:xfrm>
            <a:off x="1574073" y="6602711"/>
            <a:ext cx="1687285" cy="108878"/>
          </a:xfrm>
          <a:custGeom>
            <a:avLst/>
            <a:gdLst>
              <a:gd name="connsiteX0" fmla="*/ 0 w 997069"/>
              <a:gd name="connsiteY0" fmla="*/ 0 h 178527"/>
              <a:gd name="connsiteX1" fmla="*/ 558141 w 997069"/>
              <a:gd name="connsiteY1" fmla="*/ 178130 h 178527"/>
              <a:gd name="connsiteX2" fmla="*/ 961902 w 997069"/>
              <a:gd name="connsiteY2" fmla="*/ 47501 h 178527"/>
              <a:gd name="connsiteX3" fmla="*/ 950026 w 997069"/>
              <a:gd name="connsiteY3" fmla="*/ 23751 h 178527"/>
            </a:gdLst>
            <a:ahLst/>
            <a:cxnLst>
              <a:cxn ang="0">
                <a:pos x="connsiteX0" y="connsiteY0"/>
              </a:cxn>
              <a:cxn ang="0">
                <a:pos x="connsiteX1" y="connsiteY1"/>
              </a:cxn>
              <a:cxn ang="0">
                <a:pos x="connsiteX2" y="connsiteY2"/>
              </a:cxn>
              <a:cxn ang="0">
                <a:pos x="connsiteX3" y="connsiteY3"/>
              </a:cxn>
            </a:cxnLst>
            <a:rect l="l" t="t" r="r" b="b"/>
            <a:pathLst>
              <a:path w="997069" h="178527">
                <a:moveTo>
                  <a:pt x="0" y="0"/>
                </a:moveTo>
                <a:cubicBezTo>
                  <a:pt x="198912" y="85106"/>
                  <a:pt x="397824" y="170213"/>
                  <a:pt x="558141" y="178130"/>
                </a:cubicBezTo>
                <a:cubicBezTo>
                  <a:pt x="718458" y="186047"/>
                  <a:pt x="896588" y="73231"/>
                  <a:pt x="961902" y="47501"/>
                </a:cubicBezTo>
                <a:cubicBezTo>
                  <a:pt x="1027216" y="21771"/>
                  <a:pt x="988621" y="22761"/>
                  <a:pt x="950026" y="23751"/>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417716" y="6591827"/>
            <a:ext cx="1788524" cy="195685"/>
          </a:xfrm>
          <a:custGeom>
            <a:avLst/>
            <a:gdLst>
              <a:gd name="connsiteX0" fmla="*/ 0 w 997069"/>
              <a:gd name="connsiteY0" fmla="*/ 0 h 178527"/>
              <a:gd name="connsiteX1" fmla="*/ 558141 w 997069"/>
              <a:gd name="connsiteY1" fmla="*/ 178130 h 178527"/>
              <a:gd name="connsiteX2" fmla="*/ 961902 w 997069"/>
              <a:gd name="connsiteY2" fmla="*/ 47501 h 178527"/>
              <a:gd name="connsiteX3" fmla="*/ 950026 w 997069"/>
              <a:gd name="connsiteY3" fmla="*/ 23751 h 178527"/>
            </a:gdLst>
            <a:ahLst/>
            <a:cxnLst>
              <a:cxn ang="0">
                <a:pos x="connsiteX0" y="connsiteY0"/>
              </a:cxn>
              <a:cxn ang="0">
                <a:pos x="connsiteX1" y="connsiteY1"/>
              </a:cxn>
              <a:cxn ang="0">
                <a:pos x="connsiteX2" y="connsiteY2"/>
              </a:cxn>
              <a:cxn ang="0">
                <a:pos x="connsiteX3" y="connsiteY3"/>
              </a:cxn>
            </a:cxnLst>
            <a:rect l="l" t="t" r="r" b="b"/>
            <a:pathLst>
              <a:path w="997069" h="178527">
                <a:moveTo>
                  <a:pt x="0" y="0"/>
                </a:moveTo>
                <a:cubicBezTo>
                  <a:pt x="198912" y="85106"/>
                  <a:pt x="397824" y="170213"/>
                  <a:pt x="558141" y="178130"/>
                </a:cubicBezTo>
                <a:cubicBezTo>
                  <a:pt x="718458" y="186047"/>
                  <a:pt x="896588" y="73231"/>
                  <a:pt x="961902" y="47501"/>
                </a:cubicBezTo>
                <a:cubicBezTo>
                  <a:pt x="1027216" y="21771"/>
                  <a:pt x="988621" y="22761"/>
                  <a:pt x="950026" y="23751"/>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447800" y="6591827"/>
            <a:ext cx="2971800" cy="217756"/>
          </a:xfrm>
          <a:custGeom>
            <a:avLst/>
            <a:gdLst>
              <a:gd name="connsiteX0" fmla="*/ 0 w 997069"/>
              <a:gd name="connsiteY0" fmla="*/ 0 h 178527"/>
              <a:gd name="connsiteX1" fmla="*/ 558141 w 997069"/>
              <a:gd name="connsiteY1" fmla="*/ 178130 h 178527"/>
              <a:gd name="connsiteX2" fmla="*/ 961902 w 997069"/>
              <a:gd name="connsiteY2" fmla="*/ 47501 h 178527"/>
              <a:gd name="connsiteX3" fmla="*/ 950026 w 997069"/>
              <a:gd name="connsiteY3" fmla="*/ 23751 h 178527"/>
            </a:gdLst>
            <a:ahLst/>
            <a:cxnLst>
              <a:cxn ang="0">
                <a:pos x="connsiteX0" y="connsiteY0"/>
              </a:cxn>
              <a:cxn ang="0">
                <a:pos x="connsiteX1" y="connsiteY1"/>
              </a:cxn>
              <a:cxn ang="0">
                <a:pos x="connsiteX2" y="connsiteY2"/>
              </a:cxn>
              <a:cxn ang="0">
                <a:pos x="connsiteX3" y="connsiteY3"/>
              </a:cxn>
            </a:cxnLst>
            <a:rect l="l" t="t" r="r" b="b"/>
            <a:pathLst>
              <a:path w="997069" h="178527">
                <a:moveTo>
                  <a:pt x="0" y="0"/>
                </a:moveTo>
                <a:cubicBezTo>
                  <a:pt x="198912" y="85106"/>
                  <a:pt x="397824" y="170213"/>
                  <a:pt x="558141" y="178130"/>
                </a:cubicBezTo>
                <a:cubicBezTo>
                  <a:pt x="718458" y="186047"/>
                  <a:pt x="896588" y="73231"/>
                  <a:pt x="961902" y="47501"/>
                </a:cubicBezTo>
                <a:cubicBezTo>
                  <a:pt x="1027216" y="21771"/>
                  <a:pt x="988621" y="22761"/>
                  <a:pt x="950026" y="23751"/>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G_634722689789_BAR"/>
          <p:cNvSpPr/>
          <p:nvPr/>
        </p:nvSpPr>
        <p:spPr>
          <a:xfrm>
            <a:off x="0" y="0"/>
            <a:ext cx="8333772"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474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Roles &amp; Positions: Structural Equivalence</a:t>
            </a:r>
            <a:endParaRPr lang="en-US" sz="3200" dirty="0"/>
          </a:p>
        </p:txBody>
      </p:sp>
      <p:sp>
        <p:nvSpPr>
          <p:cNvPr id="3" name="Text Box 2"/>
          <p:cNvSpPr txBox="1">
            <a:spLocks noChangeArrowheads="1"/>
          </p:cNvSpPr>
          <p:nvPr/>
        </p:nvSpPr>
        <p:spPr bwMode="auto">
          <a:xfrm>
            <a:off x="0" y="1196611"/>
            <a:ext cx="912394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b="1" dirty="0" smtClean="0">
                <a:latin typeface="+mn-lt"/>
                <a:ea typeface="SimSun-ExtB" panose="02010609060101010101" pitchFamily="49" charset="-122"/>
              </a:rPr>
              <a:t>Structural Equivalence:</a:t>
            </a:r>
          </a:p>
          <a:p>
            <a:pPr marL="857250" lvl="2" indent="-274320">
              <a:spcBef>
                <a:spcPct val="0"/>
              </a:spcBef>
            </a:pPr>
            <a:r>
              <a:rPr lang="en-US" altLang="en-US" sz="2800" dirty="0" smtClean="0">
                <a:latin typeface="+mn-lt"/>
                <a:ea typeface="SimSun-ExtB" panose="02010609060101010101" pitchFamily="49" charset="-122"/>
              </a:rPr>
              <a:t>Actors are equivalent if they have the same ties to the exact same people in the network</a:t>
            </a:r>
          </a:p>
          <a:p>
            <a:pPr marL="1314450" lvl="3" indent="-274320">
              <a:spcBef>
                <a:spcPct val="0"/>
              </a:spcBef>
            </a:pPr>
            <a:r>
              <a:rPr lang="en-US" altLang="en-US" sz="2800" dirty="0" smtClean="0">
                <a:latin typeface="+mn-lt"/>
                <a:ea typeface="SimSun-ExtB" panose="02010609060101010101" pitchFamily="49" charset="-122"/>
              </a:rPr>
              <a:t>Rare, maybe more restrictive than you want for thinking about roles and positions in a network, so can relax to:</a:t>
            </a:r>
          </a:p>
          <a:p>
            <a:pPr marL="457200" lvl="1" indent="-274320">
              <a:spcBef>
                <a:spcPct val="0"/>
              </a:spcBef>
            </a:pPr>
            <a:endParaRPr lang="en-US" altLang="en-US" dirty="0" smtClean="0">
              <a:latin typeface="+mn-lt"/>
              <a:ea typeface="SimSun-ExtB" panose="02010609060101010101" pitchFamily="49" charset="-122"/>
            </a:endParaRPr>
          </a:p>
          <a:p>
            <a:pPr marL="457200" lvl="1" indent="-273050">
              <a:spcBef>
                <a:spcPct val="0"/>
              </a:spcBef>
              <a:buFont typeface="Arial" panose="020B0604020202020204" pitchFamily="34" charset="0"/>
              <a:buChar char="•"/>
            </a:pPr>
            <a:r>
              <a:rPr lang="en-US" altLang="en-US" b="1" dirty="0" smtClean="0">
                <a:latin typeface="+mn-lt"/>
                <a:ea typeface="SimSun-ExtB" panose="02010609060101010101" pitchFamily="49" charset="-122"/>
              </a:rPr>
              <a:t> Regular Equivalence:</a:t>
            </a:r>
          </a:p>
          <a:p>
            <a:pPr marL="857250" lvl="2" indent="-273050">
              <a:spcBef>
                <a:spcPct val="0"/>
              </a:spcBef>
              <a:buFont typeface="Arial" panose="020B0604020202020204" pitchFamily="34" charset="0"/>
              <a:buChar char="•"/>
            </a:pPr>
            <a:r>
              <a:rPr lang="en-US" altLang="en-US" sz="2800" dirty="0" smtClean="0">
                <a:latin typeface="+mn-lt"/>
                <a:ea typeface="SimSun-ExtB" panose="02010609060101010101" pitchFamily="49" charset="-122"/>
              </a:rPr>
              <a:t>Actors are equivalent if have ties to same types (but not necessarily the exact same) of alters</a:t>
            </a: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844951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90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17"/>
          <p:cNvGrpSpPr>
            <a:grpSpLocks/>
          </p:cNvGrpSpPr>
          <p:nvPr/>
        </p:nvGrpSpPr>
        <p:grpSpPr bwMode="auto">
          <a:xfrm>
            <a:off x="-1" y="381000"/>
            <a:ext cx="9144001" cy="6172200"/>
            <a:chOff x="764" y="1196"/>
            <a:chExt cx="4396" cy="2570"/>
          </a:xfrm>
        </p:grpSpPr>
        <p:pic>
          <p:nvPicPr>
            <p:cNvPr id="107528" name="Picture 2"/>
            <p:cNvPicPr>
              <a:picLocks noChangeAspect="1" noChangeArrowheads="1"/>
            </p:cNvPicPr>
            <p:nvPr/>
          </p:nvPicPr>
          <p:blipFill>
            <a:blip r:embed="rId2">
              <a:extLst>
                <a:ext uri="{28A0092B-C50C-407E-A947-70E740481C1C}">
                  <a14:useLocalDpi xmlns:a14="http://schemas.microsoft.com/office/drawing/2010/main" val="0"/>
                </a:ext>
              </a:extLst>
            </a:blip>
            <a:srcRect l="20882" t="26321" r="17659" b="24239"/>
            <a:stretch>
              <a:fillRect/>
            </a:stretch>
          </p:blipFill>
          <p:spPr bwMode="auto">
            <a:xfrm>
              <a:off x="764" y="1196"/>
              <a:ext cx="4396" cy="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9" name="Line 9"/>
            <p:cNvSpPr>
              <a:spLocks noChangeShapeType="1"/>
            </p:cNvSpPr>
            <p:nvPr/>
          </p:nvSpPr>
          <p:spPr bwMode="auto">
            <a:xfrm>
              <a:off x="1249" y="2367"/>
              <a:ext cx="822" cy="106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0" name="Line 10"/>
            <p:cNvSpPr>
              <a:spLocks noChangeShapeType="1"/>
            </p:cNvSpPr>
            <p:nvPr/>
          </p:nvSpPr>
          <p:spPr bwMode="auto">
            <a:xfrm>
              <a:off x="1304" y="2381"/>
              <a:ext cx="1348" cy="104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1" name="Line 11"/>
            <p:cNvSpPr>
              <a:spLocks noChangeShapeType="1"/>
            </p:cNvSpPr>
            <p:nvPr/>
          </p:nvSpPr>
          <p:spPr bwMode="auto">
            <a:xfrm flipH="1">
              <a:off x="1474" y="2387"/>
              <a:ext cx="945" cy="105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2" name="Line 12"/>
            <p:cNvSpPr>
              <a:spLocks noChangeShapeType="1"/>
            </p:cNvSpPr>
            <p:nvPr/>
          </p:nvSpPr>
          <p:spPr bwMode="auto">
            <a:xfrm flipH="1">
              <a:off x="937" y="2377"/>
              <a:ext cx="1389" cy="1059"/>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3" name="Line 13"/>
            <p:cNvSpPr>
              <a:spLocks noChangeShapeType="1"/>
            </p:cNvSpPr>
            <p:nvPr/>
          </p:nvSpPr>
          <p:spPr bwMode="auto">
            <a:xfrm>
              <a:off x="3416" y="2496"/>
              <a:ext cx="781" cy="929"/>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4" name="Line 14"/>
            <p:cNvSpPr>
              <a:spLocks noChangeShapeType="1"/>
            </p:cNvSpPr>
            <p:nvPr/>
          </p:nvSpPr>
          <p:spPr bwMode="auto">
            <a:xfrm>
              <a:off x="3471" y="2510"/>
              <a:ext cx="1348" cy="92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5" name="Line 15"/>
            <p:cNvSpPr>
              <a:spLocks noChangeShapeType="1"/>
            </p:cNvSpPr>
            <p:nvPr/>
          </p:nvSpPr>
          <p:spPr bwMode="auto">
            <a:xfrm flipH="1">
              <a:off x="3748" y="2525"/>
              <a:ext cx="699" cy="88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36" name="Line 16"/>
            <p:cNvSpPr>
              <a:spLocks noChangeShapeType="1"/>
            </p:cNvSpPr>
            <p:nvPr/>
          </p:nvSpPr>
          <p:spPr bwMode="auto">
            <a:xfrm flipH="1">
              <a:off x="3219" y="2514"/>
              <a:ext cx="1183" cy="91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95" name="Oval 7"/>
          <p:cNvSpPr>
            <a:spLocks noChangeArrowheads="1"/>
          </p:cNvSpPr>
          <p:nvPr/>
        </p:nvSpPr>
        <p:spPr bwMode="auto">
          <a:xfrm>
            <a:off x="480498" y="2426309"/>
            <a:ext cx="3470466" cy="1103754"/>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19" name="Oval 7"/>
          <p:cNvSpPr>
            <a:spLocks noChangeArrowheads="1"/>
          </p:cNvSpPr>
          <p:nvPr/>
        </p:nvSpPr>
        <p:spPr bwMode="auto">
          <a:xfrm>
            <a:off x="4914716" y="2684786"/>
            <a:ext cx="3470466" cy="1103754"/>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solidFill>
                <a:schemeClr val="accent2"/>
              </a:solidFill>
            </a:endParaRPr>
          </a:p>
        </p:txBody>
      </p:sp>
      <p:sp>
        <p:nvSpPr>
          <p:cNvPr id="20" name="Oval 7"/>
          <p:cNvSpPr>
            <a:spLocks noChangeArrowheads="1"/>
          </p:cNvSpPr>
          <p:nvPr/>
        </p:nvSpPr>
        <p:spPr bwMode="auto">
          <a:xfrm>
            <a:off x="-23517" y="5429823"/>
            <a:ext cx="4267199" cy="1103754"/>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21" name="Oval 7"/>
          <p:cNvSpPr>
            <a:spLocks noChangeArrowheads="1"/>
          </p:cNvSpPr>
          <p:nvPr/>
        </p:nvSpPr>
        <p:spPr bwMode="auto">
          <a:xfrm>
            <a:off x="4764366" y="5458422"/>
            <a:ext cx="4182457" cy="1103754"/>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22" name="Oval 8"/>
          <p:cNvSpPr>
            <a:spLocks noChangeArrowheads="1"/>
          </p:cNvSpPr>
          <p:nvPr/>
        </p:nvSpPr>
        <p:spPr bwMode="auto">
          <a:xfrm>
            <a:off x="0" y="5105400"/>
            <a:ext cx="9144000" cy="17526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23" name="Oval 8"/>
          <p:cNvSpPr>
            <a:spLocks noChangeArrowheads="1"/>
          </p:cNvSpPr>
          <p:nvPr/>
        </p:nvSpPr>
        <p:spPr bwMode="auto">
          <a:xfrm>
            <a:off x="-1" y="2320269"/>
            <a:ext cx="9144000" cy="1718331"/>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sp>
        <p:nvSpPr>
          <p:cNvPr id="24" name="Oval 8"/>
          <p:cNvSpPr>
            <a:spLocks noChangeArrowheads="1"/>
          </p:cNvSpPr>
          <p:nvPr/>
        </p:nvSpPr>
        <p:spPr bwMode="auto">
          <a:xfrm>
            <a:off x="1113216" y="441577"/>
            <a:ext cx="6597128" cy="7140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en-US" altLang="en-US" sz="2400" b="0"/>
          </a:p>
        </p:txBody>
      </p:sp>
      <p:cxnSp>
        <p:nvCxnSpPr>
          <p:cNvPr id="5" name="Straight Connector 4"/>
          <p:cNvCxnSpPr>
            <a:stCxn id="107529" idx="0"/>
          </p:cNvCxnSpPr>
          <p:nvPr/>
        </p:nvCxnSpPr>
        <p:spPr>
          <a:xfrm>
            <a:off x="1008834" y="3193314"/>
            <a:ext cx="1516373" cy="2507306"/>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a:endCxn id="107530" idx="1"/>
          </p:cNvCxnSpPr>
          <p:nvPr/>
        </p:nvCxnSpPr>
        <p:spPr>
          <a:xfrm>
            <a:off x="1057716" y="2984739"/>
            <a:ext cx="2869460" cy="2747103"/>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a:stCxn id="107532" idx="0"/>
          </p:cNvCxnSpPr>
          <p:nvPr/>
        </p:nvCxnSpPr>
        <p:spPr>
          <a:xfrm flipH="1">
            <a:off x="1476851" y="3217330"/>
            <a:ext cx="1772222" cy="2548134"/>
          </a:xfrm>
          <a:prstGeom prst="line">
            <a:avLst/>
          </a:prstGeom>
        </p:spPr>
        <p:style>
          <a:lnRef idx="1">
            <a:schemeClr val="accent4"/>
          </a:lnRef>
          <a:fillRef idx="0">
            <a:schemeClr val="accent4"/>
          </a:fillRef>
          <a:effectRef idx="0">
            <a:schemeClr val="accent4"/>
          </a:effectRef>
          <a:fontRef idx="minor">
            <a:schemeClr val="tx1"/>
          </a:fontRef>
        </p:style>
      </p:cxnSp>
      <p:cxnSp>
        <p:nvCxnSpPr>
          <p:cNvPr id="43" name="Straight Connector 42"/>
          <p:cNvCxnSpPr>
            <a:endCxn id="107532" idx="1"/>
          </p:cNvCxnSpPr>
          <p:nvPr/>
        </p:nvCxnSpPr>
        <p:spPr>
          <a:xfrm flipH="1">
            <a:off x="359852" y="3128470"/>
            <a:ext cx="2840549" cy="2632191"/>
          </a:xfrm>
          <a:prstGeom prst="line">
            <a:avLst/>
          </a:prstGeom>
        </p:spPr>
        <p:style>
          <a:lnRef idx="1">
            <a:schemeClr val="accent4"/>
          </a:lnRef>
          <a:fillRef idx="0">
            <a:schemeClr val="accent4"/>
          </a:fillRef>
          <a:effectRef idx="0">
            <a:schemeClr val="accent4"/>
          </a:effectRef>
          <a:fontRef idx="minor">
            <a:schemeClr val="tx1"/>
          </a:fontRef>
        </p:style>
      </p:cxnSp>
      <p:cxnSp>
        <p:nvCxnSpPr>
          <p:cNvPr id="46" name="Straight Connector 45"/>
          <p:cNvCxnSpPr/>
          <p:nvPr/>
        </p:nvCxnSpPr>
        <p:spPr>
          <a:xfrm flipH="1">
            <a:off x="5106578" y="3467100"/>
            <a:ext cx="2460726" cy="2293561"/>
          </a:xfrm>
          <a:prstGeom prst="line">
            <a:avLst/>
          </a:prstGeom>
        </p:spPr>
        <p:style>
          <a:lnRef idx="1">
            <a:schemeClr val="accent4"/>
          </a:lnRef>
          <a:fillRef idx="0">
            <a:schemeClr val="accent4"/>
          </a:fillRef>
          <a:effectRef idx="0">
            <a:schemeClr val="accent4"/>
          </a:effectRef>
          <a:fontRef idx="minor">
            <a:schemeClr val="tx1"/>
          </a:fontRef>
        </p:style>
      </p:cxnSp>
      <p:cxnSp>
        <p:nvCxnSpPr>
          <p:cNvPr id="48" name="Straight Connector 47"/>
          <p:cNvCxnSpPr>
            <a:stCxn id="107536" idx="0"/>
            <a:endCxn id="107535" idx="1"/>
          </p:cNvCxnSpPr>
          <p:nvPr/>
        </p:nvCxnSpPr>
        <p:spPr>
          <a:xfrm flipH="1">
            <a:off x="6206937" y="3546354"/>
            <a:ext cx="1360367" cy="2154266"/>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a:stCxn id="107534" idx="0"/>
          </p:cNvCxnSpPr>
          <p:nvPr/>
        </p:nvCxnSpPr>
        <p:spPr>
          <a:xfrm>
            <a:off x="5630757" y="3536747"/>
            <a:ext cx="1303165" cy="2163873"/>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a:stCxn id="107534" idx="0"/>
          </p:cNvCxnSpPr>
          <p:nvPr/>
        </p:nvCxnSpPr>
        <p:spPr>
          <a:xfrm>
            <a:off x="5630757" y="3536747"/>
            <a:ext cx="2754425" cy="2163873"/>
          </a:xfrm>
          <a:prstGeom prst="line">
            <a:avLst/>
          </a:prstGeom>
        </p:spPr>
        <p:style>
          <a:lnRef idx="1">
            <a:schemeClr val="accent4"/>
          </a:lnRef>
          <a:fillRef idx="0">
            <a:schemeClr val="accent4"/>
          </a:fillRef>
          <a:effectRef idx="0">
            <a:schemeClr val="accent4"/>
          </a:effectRef>
          <a:fontRef idx="minor">
            <a:schemeClr val="tx1"/>
          </a:fontRef>
        </p:style>
      </p:cxnSp>
      <p:sp>
        <p:nvSpPr>
          <p:cNvPr id="9"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G_634722689789_BAR"/>
          <p:cNvSpPr/>
          <p:nvPr/>
        </p:nvSpPr>
        <p:spPr>
          <a:xfrm>
            <a:off x="0" y="0"/>
            <a:ext cx="856526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402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animBg="1"/>
      <p:bldP spid="19" grpId="0" animBg="1"/>
      <p:bldP spid="20" grpId="0" animBg="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114300" y="990600"/>
            <a:ext cx="8915400"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spcAft>
                <a:spcPts val="600"/>
              </a:spcAft>
            </a:pPr>
            <a:r>
              <a:rPr lang="en-US" altLang="en-US" sz="2800" dirty="0" smtClean="0">
                <a:latin typeface="+mn-lt"/>
              </a:rPr>
              <a:t>Freeman’s (1979) criteria:</a:t>
            </a:r>
          </a:p>
          <a:p>
            <a:pPr marL="1440180" lvl="1" indent="-514350">
              <a:spcBef>
                <a:spcPct val="0"/>
              </a:spcBef>
              <a:spcAft>
                <a:spcPts val="600"/>
              </a:spcAft>
              <a:buFont typeface="+mj-lt"/>
              <a:buAutoNum type="arabicPeriod"/>
            </a:pPr>
            <a:r>
              <a:rPr lang="en-US" altLang="en-US" sz="2400" dirty="0" smtClean="0">
                <a:latin typeface="+mn-lt"/>
              </a:rPr>
              <a:t>Calculated on individuals</a:t>
            </a:r>
          </a:p>
          <a:p>
            <a:pPr marL="1440180" lvl="1" indent="-514350">
              <a:spcBef>
                <a:spcPct val="0"/>
              </a:spcBef>
              <a:spcAft>
                <a:spcPts val="600"/>
              </a:spcAft>
              <a:buFont typeface="+mj-lt"/>
              <a:buAutoNum type="arabicPeriod"/>
            </a:pPr>
            <a:r>
              <a:rPr lang="en-US" altLang="en-US" sz="2400" dirty="0" smtClean="0">
                <a:latin typeface="+mn-lt"/>
              </a:rPr>
              <a:t>Normalized by network size to compare across networks</a:t>
            </a:r>
          </a:p>
          <a:p>
            <a:pPr marL="1440180" lvl="1" indent="-514350">
              <a:spcBef>
                <a:spcPct val="0"/>
              </a:spcBef>
              <a:spcAft>
                <a:spcPts val="600"/>
              </a:spcAft>
              <a:buFont typeface="+mj-lt"/>
              <a:buAutoNum type="arabicPeriod"/>
            </a:pPr>
            <a:r>
              <a:rPr lang="en-US" altLang="en-US" sz="2400" dirty="0" smtClean="0">
                <a:latin typeface="+mn-lt"/>
              </a:rPr>
              <a:t>Derive network-level centralization counterpart</a:t>
            </a:r>
          </a:p>
          <a:p>
            <a:pPr marL="457200" indent="-274320">
              <a:spcBef>
                <a:spcPct val="0"/>
              </a:spcBef>
              <a:spcAft>
                <a:spcPts val="600"/>
              </a:spcAft>
            </a:pPr>
            <a:endParaRPr lang="en-US" altLang="en-US" sz="2800" baseline="0" dirty="0">
              <a:latin typeface="+mn-lt"/>
            </a:endParaRPr>
          </a:p>
          <a:p>
            <a:pPr marL="457200" indent="-274320">
              <a:spcBef>
                <a:spcPct val="0"/>
              </a:spcBef>
              <a:spcAft>
                <a:spcPts val="600"/>
              </a:spcAft>
            </a:pPr>
            <a:endParaRPr lang="en-US" altLang="en-US" sz="2400" baseline="0" dirty="0">
              <a:latin typeface="+mn-lt"/>
            </a:endParaRPr>
          </a:p>
        </p:txBody>
      </p:sp>
      <p:pic>
        <p:nvPicPr>
          <p:cNvPr id="169" name="Picture 3"/>
          <p:cNvPicPr>
            <a:picLocks noChangeAspect="1" noChangeArrowheads="1"/>
          </p:cNvPicPr>
          <p:nvPr/>
        </p:nvPicPr>
        <p:blipFill>
          <a:blip r:embed="rId3">
            <a:extLst>
              <a:ext uri="{28A0092B-C50C-407E-A947-70E740481C1C}">
                <a14:useLocalDpi xmlns:a14="http://schemas.microsoft.com/office/drawing/2010/main" val="0"/>
              </a:ext>
            </a:extLst>
          </a:blip>
          <a:srcRect l="24089" t="20071" r="42935" b="35283"/>
          <a:stretch>
            <a:fillRect/>
          </a:stretch>
        </p:blipFill>
        <p:spPr bwMode="auto">
          <a:xfrm>
            <a:off x="283122" y="3886200"/>
            <a:ext cx="26638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4"/>
          <p:cNvPicPr>
            <a:picLocks noChangeAspect="1" noChangeArrowheads="1"/>
          </p:cNvPicPr>
          <p:nvPr/>
        </p:nvPicPr>
        <p:blipFill>
          <a:blip r:embed="rId4">
            <a:extLst>
              <a:ext uri="{28A0092B-C50C-407E-A947-70E740481C1C}">
                <a14:useLocalDpi xmlns:a14="http://schemas.microsoft.com/office/drawing/2010/main" val="0"/>
              </a:ext>
            </a:extLst>
          </a:blip>
          <a:srcRect l="19336" t="21371" r="44287" b="33446"/>
          <a:stretch>
            <a:fillRect/>
          </a:stretch>
        </p:blipFill>
        <p:spPr bwMode="auto">
          <a:xfrm>
            <a:off x="3505200" y="3856037"/>
            <a:ext cx="29749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5"/>
          <p:cNvPicPr>
            <a:picLocks noChangeAspect="1" noChangeArrowheads="1"/>
          </p:cNvPicPr>
          <p:nvPr/>
        </p:nvPicPr>
        <p:blipFill>
          <a:blip r:embed="rId5">
            <a:extLst>
              <a:ext uri="{28A0092B-C50C-407E-A947-70E740481C1C}">
                <a14:useLocalDpi xmlns:a14="http://schemas.microsoft.com/office/drawing/2010/main" val="0"/>
              </a:ext>
            </a:extLst>
          </a:blip>
          <a:srcRect l="35547" t="31676" r="26726" b="20184"/>
          <a:stretch>
            <a:fillRect/>
          </a:stretch>
        </p:blipFill>
        <p:spPr bwMode="auto">
          <a:xfrm>
            <a:off x="6417496" y="3856037"/>
            <a:ext cx="252412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810228"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4565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34000" contrast="100000"/>
                    </a14:imgEffect>
                  </a14:imgLayer>
                </a14:imgProps>
              </a:ext>
              <a:ext uri="{28A0092B-C50C-407E-A947-70E740481C1C}">
                <a14:useLocalDpi xmlns:a14="http://schemas.microsoft.com/office/drawing/2010/main" val="0"/>
              </a:ext>
            </a:extLst>
          </a:blip>
          <a:srcRect l="5523" t="5546" r="4218" b="8072"/>
          <a:stretch/>
        </p:blipFill>
        <p:spPr>
          <a:xfrm>
            <a:off x="-27296" y="1676399"/>
            <a:ext cx="9159923" cy="4922726"/>
          </a:xfrm>
          <a:prstGeom prst="rect">
            <a:avLst/>
          </a:prstGeom>
        </p:spPr>
      </p:pic>
    </p:spTree>
    <p:extLst>
      <p:ext uri="{BB962C8B-B14F-4D97-AF65-F5344CB8AC3E}">
        <p14:creationId xmlns:p14="http://schemas.microsoft.com/office/powerpoint/2010/main" val="1336407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Roles &amp; Positions: Structural </a:t>
            </a:r>
            <a:r>
              <a:rPr lang="en-US" sz="2400" dirty="0" smtClean="0"/>
              <a:t>Equivalence &amp; </a:t>
            </a:r>
            <a:r>
              <a:rPr lang="en-US" sz="2400" dirty="0" err="1" smtClean="0"/>
              <a:t>Blockmodeling</a:t>
            </a:r>
            <a:endParaRPr lang="en-US" sz="2400" dirty="0"/>
          </a:p>
        </p:txBody>
      </p:sp>
      <p:sp>
        <p:nvSpPr>
          <p:cNvPr id="3" name="Text Box 2"/>
          <p:cNvSpPr txBox="1">
            <a:spLocks noChangeArrowheads="1"/>
          </p:cNvSpPr>
          <p:nvPr/>
        </p:nvSpPr>
        <p:spPr bwMode="auto">
          <a:xfrm>
            <a:off x="259486" y="1066800"/>
            <a:ext cx="8867271"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err="1" smtClean="0">
                <a:latin typeface="+mj-lt"/>
                <a:ea typeface="SimSun-ExtB" panose="02010609060101010101" pitchFamily="49" charset="-122"/>
              </a:rPr>
              <a:t>Blockmodeling</a:t>
            </a:r>
            <a:r>
              <a:rPr lang="en-US" altLang="en-US" b="1" dirty="0" smtClean="0">
                <a:latin typeface="+mj-lt"/>
                <a:ea typeface="SimSun-ExtB" panose="02010609060101010101" pitchFamily="49" charset="-122"/>
              </a:rPr>
              <a:t> – </a:t>
            </a:r>
            <a:r>
              <a:rPr lang="en-US" altLang="en-US" sz="2400" dirty="0" smtClean="0">
                <a:latin typeface="+mj-lt"/>
                <a:ea typeface="SimSun-ExtB" panose="02010609060101010101" pitchFamily="49" charset="-122"/>
              </a:rPr>
              <a:t>process of identifying similar positions (groups of similar actors in a ‘block’ of the adjacency matrix)</a:t>
            </a:r>
          </a:p>
          <a:p>
            <a:pPr marL="857250" lvl="2" indent="-274320">
              <a:spcBef>
                <a:spcPct val="0"/>
              </a:spcBef>
              <a:spcAft>
                <a:spcPts val="600"/>
              </a:spcAft>
            </a:pPr>
            <a:r>
              <a:rPr lang="en-US" altLang="en-US" dirty="0">
                <a:latin typeface="+mj-lt"/>
                <a:ea typeface="SimSun-ExtB" panose="02010609060101010101" pitchFamily="49" charset="-122"/>
              </a:rPr>
              <a:t>Based on attributes</a:t>
            </a:r>
          </a:p>
          <a:p>
            <a:pPr marL="857250" lvl="2" indent="-274320">
              <a:spcBef>
                <a:spcPct val="0"/>
              </a:spcBef>
              <a:spcAft>
                <a:spcPts val="600"/>
              </a:spcAft>
            </a:pPr>
            <a:r>
              <a:rPr lang="en-US" altLang="en-US" dirty="0" smtClean="0">
                <a:latin typeface="+mj-lt"/>
                <a:ea typeface="SimSun-ExtB" panose="02010609060101010101" pitchFamily="49" charset="-122"/>
              </a:rPr>
              <a:t>Based on patterns of ties</a:t>
            </a:r>
          </a:p>
          <a:p>
            <a:pPr marL="1314450" lvl="3" indent="-274320">
              <a:spcBef>
                <a:spcPct val="0"/>
              </a:spcBef>
              <a:spcAft>
                <a:spcPts val="600"/>
              </a:spcAft>
            </a:pPr>
            <a:r>
              <a:rPr lang="en-US" altLang="en-US" dirty="0" smtClean="0">
                <a:latin typeface="+mj-lt"/>
                <a:ea typeface="SimSun-ExtB" panose="02010609060101010101" pitchFamily="49" charset="-122"/>
              </a:rPr>
              <a:t>Can be increasingly generalized and abstracted</a:t>
            </a:r>
          </a:p>
          <a:p>
            <a:pPr marL="1840230" lvl="4" indent="-342900">
              <a:spcBef>
                <a:spcPct val="0"/>
              </a:spcBef>
              <a:spcAft>
                <a:spcPts val="600"/>
              </a:spcAft>
              <a:buFont typeface="Arial" panose="020B0604020202020204" pitchFamily="34" charset="0"/>
              <a:buChar char="•"/>
            </a:pPr>
            <a:r>
              <a:rPr lang="en-US" altLang="en-US" dirty="0" smtClean="0">
                <a:latin typeface="+mj-lt"/>
                <a:ea typeface="SimSun-ExtB" panose="02010609060101010101" pitchFamily="49" charset="-122"/>
              </a:rPr>
              <a:t>Ex: Core/periphery</a:t>
            </a:r>
          </a:p>
        </p:txBody>
      </p:sp>
      <p:sp>
        <p:nvSpPr>
          <p:cNvPr id="11"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G_634722689789_BAR"/>
          <p:cNvSpPr/>
          <p:nvPr/>
        </p:nvSpPr>
        <p:spPr>
          <a:xfrm>
            <a:off x="0" y="0"/>
            <a:ext cx="868101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7"/>
          <p:cNvGrpSpPr>
            <a:grpSpLocks/>
          </p:cNvGrpSpPr>
          <p:nvPr/>
        </p:nvGrpSpPr>
        <p:grpSpPr bwMode="auto">
          <a:xfrm>
            <a:off x="687486" y="3869796"/>
            <a:ext cx="8711068" cy="2781092"/>
            <a:chOff x="-4155" y="1240"/>
            <a:chExt cx="8974" cy="257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l="20882" t="26321" r="17659" b="24239"/>
            <a:stretch>
              <a:fillRect/>
            </a:stretch>
          </p:blipFill>
          <p:spPr bwMode="auto">
            <a:xfrm>
              <a:off x="-4155" y="1240"/>
              <a:ext cx="4396" cy="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Line 9"/>
            <p:cNvSpPr>
              <a:spLocks noChangeShapeType="1"/>
            </p:cNvSpPr>
            <p:nvPr/>
          </p:nvSpPr>
          <p:spPr bwMode="auto">
            <a:xfrm>
              <a:off x="1249" y="2367"/>
              <a:ext cx="822" cy="106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0"/>
            <p:cNvSpPr>
              <a:spLocks noChangeShapeType="1"/>
            </p:cNvSpPr>
            <p:nvPr/>
          </p:nvSpPr>
          <p:spPr bwMode="auto">
            <a:xfrm>
              <a:off x="1304" y="2381"/>
              <a:ext cx="1348" cy="104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1"/>
            <p:cNvSpPr>
              <a:spLocks noChangeShapeType="1"/>
            </p:cNvSpPr>
            <p:nvPr/>
          </p:nvSpPr>
          <p:spPr bwMode="auto">
            <a:xfrm flipH="1">
              <a:off x="1474" y="2387"/>
              <a:ext cx="945" cy="105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2"/>
            <p:cNvSpPr>
              <a:spLocks noChangeShapeType="1"/>
            </p:cNvSpPr>
            <p:nvPr/>
          </p:nvSpPr>
          <p:spPr bwMode="auto">
            <a:xfrm flipH="1">
              <a:off x="937" y="2377"/>
              <a:ext cx="1389" cy="1059"/>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3"/>
            <p:cNvSpPr>
              <a:spLocks noChangeShapeType="1"/>
            </p:cNvSpPr>
            <p:nvPr/>
          </p:nvSpPr>
          <p:spPr bwMode="auto">
            <a:xfrm>
              <a:off x="3416" y="2496"/>
              <a:ext cx="781" cy="929"/>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4"/>
            <p:cNvSpPr>
              <a:spLocks noChangeShapeType="1"/>
            </p:cNvSpPr>
            <p:nvPr/>
          </p:nvSpPr>
          <p:spPr bwMode="auto">
            <a:xfrm>
              <a:off x="3471" y="2510"/>
              <a:ext cx="1348" cy="92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5"/>
            <p:cNvSpPr>
              <a:spLocks noChangeShapeType="1"/>
            </p:cNvSpPr>
            <p:nvPr/>
          </p:nvSpPr>
          <p:spPr bwMode="auto">
            <a:xfrm flipH="1">
              <a:off x="3748" y="2525"/>
              <a:ext cx="699" cy="88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6"/>
            <p:cNvSpPr>
              <a:spLocks noChangeShapeType="1"/>
            </p:cNvSpPr>
            <p:nvPr/>
          </p:nvSpPr>
          <p:spPr bwMode="auto">
            <a:xfrm flipH="1">
              <a:off x="3219" y="2514"/>
              <a:ext cx="1183" cy="91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Oval 18"/>
          <p:cNvSpPr>
            <a:spLocks noChangeArrowheads="1"/>
          </p:cNvSpPr>
          <p:nvPr/>
        </p:nvSpPr>
        <p:spPr bwMode="auto">
          <a:xfrm>
            <a:off x="6291210" y="4607453"/>
            <a:ext cx="4064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b="0"/>
              <a:t>1</a:t>
            </a:r>
          </a:p>
        </p:txBody>
      </p:sp>
      <p:sp>
        <p:nvSpPr>
          <p:cNvPr id="25" name="Oval 19"/>
          <p:cNvSpPr>
            <a:spLocks noChangeArrowheads="1"/>
          </p:cNvSpPr>
          <p:nvPr/>
        </p:nvSpPr>
        <p:spPr bwMode="auto">
          <a:xfrm>
            <a:off x="7224660" y="4607453"/>
            <a:ext cx="4064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b="0" dirty="0"/>
              <a:t>2</a:t>
            </a:r>
          </a:p>
        </p:txBody>
      </p:sp>
      <p:sp>
        <p:nvSpPr>
          <p:cNvPr id="26" name="Oval 22"/>
          <p:cNvSpPr>
            <a:spLocks noChangeArrowheads="1"/>
          </p:cNvSpPr>
          <p:nvPr/>
        </p:nvSpPr>
        <p:spPr bwMode="auto">
          <a:xfrm>
            <a:off x="7224660" y="5375803"/>
            <a:ext cx="4064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400" b="0"/>
              <a:t>3</a:t>
            </a:r>
          </a:p>
        </p:txBody>
      </p:sp>
      <p:sp>
        <p:nvSpPr>
          <p:cNvPr id="27" name="Line 23"/>
          <p:cNvSpPr>
            <a:spLocks noChangeShapeType="1"/>
          </p:cNvSpPr>
          <p:nvPr/>
        </p:nvSpPr>
        <p:spPr bwMode="auto">
          <a:xfrm>
            <a:off x="6735710" y="4804303"/>
            <a:ext cx="4445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4"/>
          <p:cNvSpPr>
            <a:spLocks noChangeShapeType="1"/>
          </p:cNvSpPr>
          <p:nvPr/>
        </p:nvSpPr>
        <p:spPr bwMode="auto">
          <a:xfrm>
            <a:off x="7446910" y="5020203"/>
            <a:ext cx="0" cy="330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rc 29"/>
          <p:cNvSpPr>
            <a:spLocks/>
          </p:cNvSpPr>
          <p:nvPr/>
        </p:nvSpPr>
        <p:spPr bwMode="auto">
          <a:xfrm rot="18676978" flipH="1">
            <a:off x="7246092" y="4338371"/>
            <a:ext cx="330200" cy="392113"/>
          </a:xfrm>
          <a:custGeom>
            <a:avLst/>
            <a:gdLst>
              <a:gd name="T0" fmla="*/ 484926339 w 43200"/>
              <a:gd name="T1" fmla="*/ 2147483647 h 42989"/>
              <a:gd name="T2" fmla="*/ 1127068702 w 43200"/>
              <a:gd name="T3" fmla="*/ 1363715545 h 42989"/>
              <a:gd name="T4" fmla="*/ 563534355 w 43200"/>
              <a:gd name="T5" fmla="*/ 1363715545 h 42989"/>
              <a:gd name="T6" fmla="*/ 0 60000 65536"/>
              <a:gd name="T7" fmla="*/ 0 60000 65536"/>
              <a:gd name="T8" fmla="*/ 0 60000 65536"/>
            </a:gdLst>
            <a:ahLst/>
            <a:cxnLst>
              <a:cxn ang="T6">
                <a:pos x="T0" y="T1"/>
              </a:cxn>
              <a:cxn ang="T7">
                <a:pos x="T2" y="T3"/>
              </a:cxn>
              <a:cxn ang="T8">
                <a:pos x="T4" y="T5"/>
              </a:cxn>
            </a:cxnLst>
            <a:rect l="0" t="0" r="r" b="b"/>
            <a:pathLst>
              <a:path w="43200" h="42989" fill="none" extrusionOk="0">
                <a:moveTo>
                  <a:pt x="18587" y="42988"/>
                </a:moveTo>
                <a:cubicBezTo>
                  <a:pt x="7927" y="41487"/>
                  <a:pt x="0" y="32365"/>
                  <a:pt x="0" y="21600"/>
                </a:cubicBezTo>
                <a:cubicBezTo>
                  <a:pt x="0" y="9670"/>
                  <a:pt x="9670" y="0"/>
                  <a:pt x="21600" y="0"/>
                </a:cubicBezTo>
                <a:cubicBezTo>
                  <a:pt x="33529" y="0"/>
                  <a:pt x="43199" y="9670"/>
                  <a:pt x="43199" y="21599"/>
                </a:cubicBezTo>
              </a:path>
              <a:path w="43200" h="42989" stroke="0" extrusionOk="0">
                <a:moveTo>
                  <a:pt x="18587" y="42988"/>
                </a:moveTo>
                <a:cubicBezTo>
                  <a:pt x="7927" y="41487"/>
                  <a:pt x="0" y="32365"/>
                  <a:pt x="0" y="21600"/>
                </a:cubicBezTo>
                <a:cubicBezTo>
                  <a:pt x="0" y="9670"/>
                  <a:pt x="9670" y="0"/>
                  <a:pt x="21600" y="0"/>
                </a:cubicBezTo>
                <a:cubicBezTo>
                  <a:pt x="33529" y="0"/>
                  <a:pt x="43199" y="9670"/>
                  <a:pt x="43199" y="21599"/>
                </a:cubicBezTo>
                <a:lnTo>
                  <a:pt x="21600" y="21600"/>
                </a:lnTo>
                <a:lnTo>
                  <a:pt x="18587" y="42988"/>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rc 30"/>
          <p:cNvSpPr>
            <a:spLocks/>
          </p:cNvSpPr>
          <p:nvPr/>
        </p:nvSpPr>
        <p:spPr bwMode="auto">
          <a:xfrm rot="18676978" flipH="1">
            <a:off x="6318992" y="4338371"/>
            <a:ext cx="330200" cy="392113"/>
          </a:xfrm>
          <a:custGeom>
            <a:avLst/>
            <a:gdLst>
              <a:gd name="T0" fmla="*/ 484926339 w 43200"/>
              <a:gd name="T1" fmla="*/ 2147483647 h 42989"/>
              <a:gd name="T2" fmla="*/ 1127068702 w 43200"/>
              <a:gd name="T3" fmla="*/ 1363715545 h 42989"/>
              <a:gd name="T4" fmla="*/ 563534355 w 43200"/>
              <a:gd name="T5" fmla="*/ 1363715545 h 42989"/>
              <a:gd name="T6" fmla="*/ 0 60000 65536"/>
              <a:gd name="T7" fmla="*/ 0 60000 65536"/>
              <a:gd name="T8" fmla="*/ 0 60000 65536"/>
            </a:gdLst>
            <a:ahLst/>
            <a:cxnLst>
              <a:cxn ang="T6">
                <a:pos x="T0" y="T1"/>
              </a:cxn>
              <a:cxn ang="T7">
                <a:pos x="T2" y="T3"/>
              </a:cxn>
              <a:cxn ang="T8">
                <a:pos x="T4" y="T5"/>
              </a:cxn>
            </a:cxnLst>
            <a:rect l="0" t="0" r="r" b="b"/>
            <a:pathLst>
              <a:path w="43200" h="42989" fill="none" extrusionOk="0">
                <a:moveTo>
                  <a:pt x="18587" y="42988"/>
                </a:moveTo>
                <a:cubicBezTo>
                  <a:pt x="7927" y="41487"/>
                  <a:pt x="0" y="32365"/>
                  <a:pt x="0" y="21600"/>
                </a:cubicBezTo>
                <a:cubicBezTo>
                  <a:pt x="0" y="9670"/>
                  <a:pt x="9670" y="0"/>
                  <a:pt x="21600" y="0"/>
                </a:cubicBezTo>
                <a:cubicBezTo>
                  <a:pt x="33529" y="0"/>
                  <a:pt x="43199" y="9670"/>
                  <a:pt x="43199" y="21599"/>
                </a:cubicBezTo>
              </a:path>
              <a:path w="43200" h="42989" stroke="0" extrusionOk="0">
                <a:moveTo>
                  <a:pt x="18587" y="42988"/>
                </a:moveTo>
                <a:cubicBezTo>
                  <a:pt x="7927" y="41487"/>
                  <a:pt x="0" y="32365"/>
                  <a:pt x="0" y="21600"/>
                </a:cubicBezTo>
                <a:cubicBezTo>
                  <a:pt x="0" y="9670"/>
                  <a:pt x="9670" y="0"/>
                  <a:pt x="21600" y="0"/>
                </a:cubicBezTo>
                <a:cubicBezTo>
                  <a:pt x="33529" y="0"/>
                  <a:pt x="43199" y="9670"/>
                  <a:pt x="43199" y="21599"/>
                </a:cubicBezTo>
                <a:lnTo>
                  <a:pt x="21600" y="21600"/>
                </a:lnTo>
                <a:lnTo>
                  <a:pt x="18587" y="42988"/>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802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Roles &amp; Positions: Structural Equivalence</a:t>
            </a:r>
            <a:endParaRPr lang="en-US" sz="3200" dirty="0"/>
          </a:p>
        </p:txBody>
      </p:sp>
      <p:sp>
        <p:nvSpPr>
          <p:cNvPr id="3" name="Text Box 2"/>
          <p:cNvSpPr txBox="1">
            <a:spLocks noChangeArrowheads="1"/>
          </p:cNvSpPr>
          <p:nvPr/>
        </p:nvSpPr>
        <p:spPr bwMode="auto">
          <a:xfrm>
            <a:off x="10026" y="1196611"/>
            <a:ext cx="9123947" cy="36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spcAft>
                <a:spcPts val="600"/>
              </a:spcAft>
              <a:buFontTx/>
              <a:buChar char="•"/>
            </a:pPr>
            <a:r>
              <a:rPr lang="en-US" altLang="en-US" b="1" dirty="0" smtClean="0">
                <a:latin typeface="+mn-lt"/>
                <a:ea typeface="SimSun-ExtB" panose="02010609060101010101" pitchFamily="49" charset="-122"/>
              </a:rPr>
              <a:t>Structural (Regular) Equivalence:  </a:t>
            </a:r>
            <a:r>
              <a:rPr lang="en-US" altLang="en-US" sz="2800" dirty="0" smtClean="0">
                <a:latin typeface="+mn-lt"/>
                <a:ea typeface="SimSun-ExtB" panose="02010609060101010101" pitchFamily="49" charset="-122"/>
              </a:rPr>
              <a:t>Actors </a:t>
            </a:r>
            <a:r>
              <a:rPr lang="en-US" altLang="en-US" sz="2800" dirty="0" smtClean="0">
                <a:latin typeface="+mn-lt"/>
                <a:ea typeface="SimSun-ExtB" panose="02010609060101010101" pitchFamily="49" charset="-122"/>
              </a:rPr>
              <a:t>are equivalent if have ties to same types (but not necessarily the exact same) of </a:t>
            </a:r>
            <a:r>
              <a:rPr lang="en-US" altLang="en-US" sz="2800" dirty="0" smtClean="0">
                <a:latin typeface="+mn-lt"/>
                <a:ea typeface="SimSun-ExtB" panose="02010609060101010101" pitchFamily="49" charset="-122"/>
              </a:rPr>
              <a:t>alters</a:t>
            </a:r>
          </a:p>
          <a:p>
            <a:pPr marL="1314450" lvl="3" indent="-274320">
              <a:spcBef>
                <a:spcPct val="0"/>
              </a:spcBef>
            </a:pPr>
            <a:r>
              <a:rPr lang="en-US" altLang="en-US" sz="2400" i="1" dirty="0" smtClean="0">
                <a:latin typeface="+mn-lt"/>
                <a:ea typeface="SimSun-ExtB" panose="02010609060101010101" pitchFamily="49" charset="-122"/>
              </a:rPr>
              <a:t>Fujimoto &amp; Valente </a:t>
            </a:r>
            <a:r>
              <a:rPr lang="en-US" altLang="en-US" sz="2400" i="1" dirty="0" smtClean="0">
                <a:solidFill>
                  <a:prstClr val="black"/>
                </a:solidFill>
                <a:latin typeface="+mn-lt"/>
                <a:ea typeface="SimSun-ExtB" panose="02010609060101010101" pitchFamily="49" charset="-122"/>
              </a:rPr>
              <a:t>2012: Exposure to substance use </a:t>
            </a:r>
            <a:r>
              <a:rPr lang="en-US" altLang="en-US" sz="2400" i="1" dirty="0">
                <a:solidFill>
                  <a:prstClr val="black"/>
                </a:solidFill>
                <a:latin typeface="+mn-lt"/>
                <a:ea typeface="SimSun-ExtB" panose="02010609060101010101" pitchFamily="49" charset="-122"/>
              </a:rPr>
              <a:t>through structural equivalence is a better predictor of drinking and smoking, </a:t>
            </a:r>
            <a:r>
              <a:rPr lang="en-US" altLang="en-US" sz="2400" i="1" dirty="0" smtClean="0">
                <a:solidFill>
                  <a:prstClr val="black"/>
                </a:solidFill>
                <a:latin typeface="+mn-lt"/>
                <a:ea typeface="SimSun-ExtB" panose="02010609060101010101" pitchFamily="49" charset="-122"/>
              </a:rPr>
              <a:t>(being </a:t>
            </a:r>
            <a:r>
              <a:rPr lang="en-US" altLang="en-US" sz="2400" i="1" dirty="0">
                <a:solidFill>
                  <a:prstClr val="black"/>
                </a:solidFill>
                <a:latin typeface="+mn-lt"/>
                <a:ea typeface="SimSun-ExtB" panose="02010609060101010101" pitchFamily="49" charset="-122"/>
              </a:rPr>
              <a:t>connected to the same </a:t>
            </a:r>
            <a:r>
              <a:rPr lang="en-US" altLang="en-US" sz="2400" b="1" i="1" dirty="0">
                <a:solidFill>
                  <a:prstClr val="black"/>
                </a:solidFill>
                <a:latin typeface="+mn-lt"/>
                <a:ea typeface="SimSun-ExtB" panose="02010609060101010101" pitchFamily="49" charset="-122"/>
              </a:rPr>
              <a:t>types</a:t>
            </a:r>
            <a:r>
              <a:rPr lang="en-US" altLang="en-US" sz="2400" i="1" dirty="0">
                <a:solidFill>
                  <a:prstClr val="black"/>
                </a:solidFill>
                <a:latin typeface="+mn-lt"/>
                <a:ea typeface="SimSun-ExtB" panose="02010609060101010101" pitchFamily="49" charset="-122"/>
              </a:rPr>
              <a:t> of peers with the same types of behaviors matters more than traditional measures of </a:t>
            </a:r>
            <a:r>
              <a:rPr lang="en-US" altLang="en-US" sz="2400" i="1" dirty="0" smtClean="0">
                <a:solidFill>
                  <a:prstClr val="black"/>
                </a:solidFill>
                <a:latin typeface="+mn-lt"/>
                <a:ea typeface="SimSun-ExtB" panose="02010609060101010101" pitchFamily="49" charset="-122"/>
              </a:rPr>
              <a:t>cohesion)</a:t>
            </a:r>
            <a:endParaRPr lang="en-US" altLang="en-US" sz="2400" i="1" dirty="0">
              <a:solidFill>
                <a:prstClr val="black"/>
              </a:solidFill>
              <a:latin typeface="+mn-lt"/>
              <a:ea typeface="SimSun-ExtB" panose="02010609060101010101" pitchFamily="49" charset="-122"/>
            </a:endParaRPr>
          </a:p>
          <a:p>
            <a:pPr marL="1314450" lvl="3" indent="-273050">
              <a:spcBef>
                <a:spcPct val="0"/>
              </a:spcBef>
              <a:spcAft>
                <a:spcPts val="600"/>
              </a:spcAft>
              <a:buFont typeface="Arial" panose="020B0604020202020204" pitchFamily="34" charset="0"/>
              <a:buChar char="•"/>
            </a:pPr>
            <a:endParaRPr lang="en-US" altLang="en-US" i="1" dirty="0" smtClean="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8449519"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2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Describing Networks: Summary</a:t>
            </a:r>
            <a:endParaRPr lang="en-US" sz="3200" dirty="0"/>
          </a:p>
        </p:txBody>
      </p:sp>
      <p:sp>
        <p:nvSpPr>
          <p:cNvPr id="3" name="Text Box 2"/>
          <p:cNvSpPr txBox="1">
            <a:spLocks noChangeArrowheads="1"/>
          </p:cNvSpPr>
          <p:nvPr/>
        </p:nvSpPr>
        <p:spPr bwMode="auto">
          <a:xfrm>
            <a:off x="0" y="1196611"/>
            <a:ext cx="9123947"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dirty="0" smtClean="0">
                <a:latin typeface="+mn-lt"/>
                <a:ea typeface="SimSun-ExtB" panose="02010609060101010101" pitchFamily="49" charset="-122"/>
              </a:rPr>
              <a:t>Many ways of describing networks or characterizing nodes of interest within them</a:t>
            </a:r>
          </a:p>
          <a:p>
            <a:pPr marL="457200" lvl="1" indent="-274320">
              <a:spcBef>
                <a:spcPct val="0"/>
              </a:spcBef>
              <a:buFontTx/>
              <a:buChar char="•"/>
            </a:pPr>
            <a:endParaRPr lang="en-US" altLang="en-US" dirty="0" smtClean="0">
              <a:latin typeface="+mn-lt"/>
              <a:ea typeface="SimSun-ExtB" panose="02010609060101010101" pitchFamily="49" charset="-122"/>
            </a:endParaRPr>
          </a:p>
          <a:p>
            <a:pPr marL="457200" lvl="1" indent="-274320">
              <a:spcBef>
                <a:spcPct val="0"/>
              </a:spcBef>
              <a:buFontTx/>
              <a:buChar char="•"/>
            </a:pPr>
            <a:r>
              <a:rPr lang="en-US" altLang="en-US" dirty="0" smtClean="0">
                <a:latin typeface="+mn-lt"/>
                <a:ea typeface="SimSun-ExtB" panose="02010609060101010101" pitchFamily="49" charset="-122"/>
              </a:rPr>
              <a:t>Here: individual node properties, entire network counterparts, then structures and sub-groups:</a:t>
            </a:r>
          </a:p>
          <a:p>
            <a:pPr marL="857250" lvl="2" indent="-274320">
              <a:spcBef>
                <a:spcPct val="0"/>
              </a:spcBef>
            </a:pPr>
            <a:r>
              <a:rPr lang="en-US" altLang="en-US" dirty="0" smtClean="0">
                <a:latin typeface="+mn-lt"/>
                <a:ea typeface="SimSun-ExtB" panose="02010609060101010101" pitchFamily="49" charset="-122"/>
              </a:rPr>
              <a:t>Centrality</a:t>
            </a:r>
          </a:p>
          <a:p>
            <a:pPr marL="857250" lvl="2" indent="-274320">
              <a:spcBef>
                <a:spcPct val="0"/>
              </a:spcBef>
            </a:pPr>
            <a:r>
              <a:rPr lang="en-US" altLang="en-US" dirty="0" smtClean="0">
                <a:latin typeface="+mn-lt"/>
                <a:ea typeface="SimSun-ExtB" panose="02010609060101010101" pitchFamily="49" charset="-122"/>
              </a:rPr>
              <a:t>Connectivity &amp; Cohesion</a:t>
            </a:r>
          </a:p>
          <a:p>
            <a:pPr marL="857250" lvl="2" indent="-274320">
              <a:spcBef>
                <a:spcPct val="0"/>
              </a:spcBef>
            </a:pPr>
            <a:r>
              <a:rPr lang="en-US" altLang="en-US" dirty="0" smtClean="0">
                <a:latin typeface="+mn-lt"/>
                <a:ea typeface="SimSun-ExtB" panose="02010609060101010101" pitchFamily="49" charset="-122"/>
              </a:rPr>
              <a:t>Roles</a:t>
            </a:r>
          </a:p>
          <a:p>
            <a:pPr marL="457200" lvl="1" indent="-274320">
              <a:spcBef>
                <a:spcPct val="0"/>
              </a:spcBef>
              <a:buFontTx/>
              <a:buChar char="•"/>
            </a:pPr>
            <a:endParaRPr lang="en-US" altLang="en-US" sz="2800" dirty="0" smtClean="0">
              <a:latin typeface="+mn-lt"/>
              <a:ea typeface="SimSun-ExtB" panose="02010609060101010101" pitchFamily="49" charset="-122"/>
            </a:endParaRPr>
          </a:p>
          <a:p>
            <a:pPr marL="457200" lvl="1" indent="-274320">
              <a:spcBef>
                <a:spcPct val="0"/>
              </a:spcBef>
              <a:buFontTx/>
              <a:buChar char="•"/>
            </a:pPr>
            <a:r>
              <a:rPr lang="en-US" altLang="en-US" sz="2800" dirty="0" smtClean="0">
                <a:latin typeface="+mn-lt"/>
                <a:ea typeface="SimSun-ExtB" panose="02010609060101010101" pitchFamily="49" charset="-122"/>
              </a:rPr>
              <a:t>Frame as micro/</a:t>
            </a:r>
            <a:r>
              <a:rPr lang="en-US" altLang="en-US" sz="2800" dirty="0" err="1" smtClean="0">
                <a:latin typeface="+mn-lt"/>
                <a:ea typeface="SimSun-ExtB" panose="02010609060101010101" pitchFamily="49" charset="-122"/>
              </a:rPr>
              <a:t>meso</a:t>
            </a:r>
            <a:r>
              <a:rPr lang="en-US" altLang="en-US" sz="2800" dirty="0" smtClean="0">
                <a:latin typeface="+mn-lt"/>
                <a:ea typeface="SimSun-ExtB" panose="02010609060101010101" pitchFamily="49" charset="-122"/>
              </a:rPr>
              <a:t>/macro</a:t>
            </a:r>
          </a:p>
          <a:p>
            <a:pPr marL="857250" lvl="2" indent="-274320">
              <a:spcBef>
                <a:spcPct val="0"/>
              </a:spcBef>
            </a:pPr>
            <a:r>
              <a:rPr lang="en-US" altLang="en-US" dirty="0" smtClean="0">
                <a:latin typeface="+mn-lt"/>
                <a:ea typeface="SimSun-ExtB" panose="02010609060101010101" pitchFamily="49" charset="-122"/>
              </a:rPr>
              <a:t>Micro: individual nodes</a:t>
            </a:r>
          </a:p>
          <a:p>
            <a:pPr marL="857250" lvl="2" indent="-274320">
              <a:spcBef>
                <a:spcPct val="0"/>
              </a:spcBef>
            </a:pPr>
            <a:r>
              <a:rPr lang="en-US" altLang="en-US" dirty="0" err="1" smtClean="0">
                <a:latin typeface="+mn-lt"/>
                <a:ea typeface="SimSun-ExtB" panose="02010609060101010101" pitchFamily="49" charset="-122"/>
              </a:rPr>
              <a:t>Meso</a:t>
            </a:r>
            <a:r>
              <a:rPr lang="en-US" altLang="en-US" dirty="0" smtClean="0">
                <a:latin typeface="+mn-lt"/>
                <a:ea typeface="SimSun-ExtB" panose="02010609060101010101" pitchFamily="49" charset="-122"/>
              </a:rPr>
              <a:t>: sub-groups, sub-graph structures, roles</a:t>
            </a:r>
          </a:p>
          <a:p>
            <a:pPr marL="857250" lvl="2" indent="-274320">
              <a:spcBef>
                <a:spcPct val="0"/>
              </a:spcBef>
            </a:pPr>
            <a:r>
              <a:rPr lang="en-US" altLang="en-US" dirty="0" smtClean="0">
                <a:latin typeface="+mn-lt"/>
                <a:ea typeface="SimSun-ExtB" panose="02010609060101010101" pitchFamily="49" charset="-122"/>
              </a:rPr>
              <a:t>Macro: features of entire networks</a:t>
            </a: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8912506"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0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Describing Networks: Summary</a:t>
            </a:r>
            <a:endParaRPr lang="en-US" sz="3200" dirty="0"/>
          </a:p>
        </p:txBody>
      </p:sp>
      <p:sp>
        <p:nvSpPr>
          <p:cNvPr id="3" name="Text Box 2"/>
          <p:cNvSpPr txBox="1">
            <a:spLocks noChangeArrowheads="1"/>
          </p:cNvSpPr>
          <p:nvPr/>
        </p:nvSpPr>
        <p:spPr bwMode="auto">
          <a:xfrm>
            <a:off x="0" y="1196611"/>
            <a:ext cx="912394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lvl="1" indent="-274320">
              <a:spcBef>
                <a:spcPct val="0"/>
              </a:spcBef>
              <a:buFontTx/>
              <a:buChar char="•"/>
            </a:pPr>
            <a:r>
              <a:rPr lang="en-US" altLang="en-US" dirty="0" smtClean="0">
                <a:latin typeface="+mn-lt"/>
                <a:ea typeface="SimSun-ExtB" panose="02010609060101010101" pitchFamily="49" charset="-122"/>
              </a:rPr>
              <a:t>Not considered here:</a:t>
            </a:r>
          </a:p>
          <a:p>
            <a:pPr marL="857250" lvl="2" indent="-274320">
              <a:spcBef>
                <a:spcPct val="0"/>
              </a:spcBef>
            </a:pPr>
            <a:r>
              <a:rPr lang="en-US" altLang="en-US" sz="2800" dirty="0" smtClean="0">
                <a:latin typeface="+mn-lt"/>
                <a:ea typeface="SimSun-ExtB" panose="02010609060101010101" pitchFamily="49" charset="-122"/>
              </a:rPr>
              <a:t>Dynamics – </a:t>
            </a:r>
            <a:r>
              <a:rPr lang="en-US" altLang="en-US" sz="2800" dirty="0" smtClean="0">
                <a:latin typeface="+mn-lt"/>
                <a:ea typeface="SimSun-ExtB" panose="02010609060101010101" pitchFamily="49" charset="-122"/>
              </a:rPr>
              <a:t>churn or stability </a:t>
            </a:r>
            <a:r>
              <a:rPr lang="en-US" altLang="en-US" sz="2800" dirty="0" smtClean="0">
                <a:latin typeface="+mn-lt"/>
                <a:ea typeface="SimSun-ExtB" panose="02010609060101010101" pitchFamily="49" charset="-122"/>
              </a:rPr>
              <a:t>over time, effects of changes, etc.</a:t>
            </a:r>
          </a:p>
          <a:p>
            <a:pPr marL="857250" lvl="2" indent="-274320">
              <a:spcBef>
                <a:spcPct val="0"/>
              </a:spcBef>
            </a:pPr>
            <a:r>
              <a:rPr lang="en-US" altLang="en-US" sz="2800" dirty="0" smtClean="0">
                <a:latin typeface="+mn-lt"/>
                <a:ea typeface="SimSun-ExtB" panose="02010609060101010101" pitchFamily="49" charset="-122"/>
              </a:rPr>
              <a:t>2-mode networks</a:t>
            </a:r>
          </a:p>
          <a:p>
            <a:pPr marL="857250" lvl="2" indent="-274320">
              <a:spcBef>
                <a:spcPct val="0"/>
              </a:spcBef>
            </a:pPr>
            <a:endParaRPr lang="en-US" altLang="en-US" sz="2800" dirty="0" smtClean="0">
              <a:latin typeface="+mn-lt"/>
              <a:ea typeface="SimSun-ExtB" panose="02010609060101010101" pitchFamily="49" charset="-122"/>
            </a:endParaRPr>
          </a:p>
          <a:p>
            <a:pPr marL="447675" lvl="1" indent="-273050">
              <a:spcBef>
                <a:spcPct val="0"/>
              </a:spcBef>
              <a:buFont typeface="Arial" panose="020B0604020202020204" pitchFamily="34" charset="0"/>
              <a:buChar char="•"/>
            </a:pPr>
            <a:r>
              <a:rPr lang="en-US" altLang="en-US" dirty="0" smtClean="0">
                <a:latin typeface="+mn-lt"/>
                <a:ea typeface="SimSun-ExtB" panose="02010609060101010101" pitchFamily="49" charset="-122"/>
              </a:rPr>
              <a:t>Many more challenging concepts and additions in describing networks:</a:t>
            </a:r>
          </a:p>
          <a:p>
            <a:pPr marL="1040130" lvl="2" indent="-457200">
              <a:spcBef>
                <a:spcPct val="0"/>
              </a:spcBef>
            </a:pPr>
            <a:r>
              <a:rPr lang="en-US" altLang="en-US" sz="2800" dirty="0" smtClean="0">
                <a:latin typeface="+mn-lt"/>
                <a:ea typeface="SimSun-ExtB" panose="02010609060101010101" pitchFamily="49" charset="-122"/>
              </a:rPr>
              <a:t>Centrality </a:t>
            </a:r>
            <a:r>
              <a:rPr lang="en-US" altLang="en-US" sz="2800" dirty="0" smtClean="0">
                <a:latin typeface="+mn-lt"/>
                <a:ea typeface="SimSun-ExtB" panose="02010609060101010101" pitchFamily="49" charset="-122"/>
              </a:rPr>
              <a:t>or structural measures specific to certain topics or </a:t>
            </a:r>
            <a:r>
              <a:rPr lang="en-US" altLang="en-US" sz="2800" dirty="0" smtClean="0">
                <a:latin typeface="+mn-lt"/>
                <a:ea typeface="SimSun-ExtB" panose="02010609060101010101" pitchFamily="49" charset="-122"/>
              </a:rPr>
              <a:t>processes</a:t>
            </a:r>
          </a:p>
          <a:p>
            <a:pPr marL="1040130" lvl="2" indent="-457200">
              <a:spcBef>
                <a:spcPct val="0"/>
              </a:spcBef>
            </a:pPr>
            <a:r>
              <a:rPr lang="en-US" altLang="en-US" sz="2800" dirty="0" smtClean="0">
                <a:latin typeface="+mn-lt"/>
                <a:ea typeface="SimSun-ExtB" panose="02010609060101010101" pitchFamily="49" charset="-122"/>
              </a:rPr>
              <a:t>Groups &amp; Community Detection</a:t>
            </a:r>
            <a:endParaRPr lang="en-US" altLang="en-US" sz="2800" dirty="0" smtClean="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902825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41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0999" y="2057400"/>
            <a:ext cx="8229601" cy="3276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Thank you!</a:t>
            </a:r>
          </a:p>
          <a:p>
            <a:endParaRPr lang="en-US" sz="4000" dirty="0"/>
          </a:p>
          <a:p>
            <a:r>
              <a:rPr lang="en-US" sz="4000" dirty="0" smtClean="0"/>
              <a:t>Questions?</a:t>
            </a:r>
          </a:p>
          <a:p>
            <a:endParaRPr lang="en-US" sz="3200" dirty="0" smtClean="0"/>
          </a:p>
          <a:p>
            <a:endParaRPr lang="en-US" sz="2400" dirty="0"/>
          </a:p>
          <a:p>
            <a:pPr algn="l"/>
            <a:r>
              <a:rPr lang="en-US" sz="1800" dirty="0" smtClean="0"/>
              <a:t>molly.copeland@duke.edu</a:t>
            </a:r>
            <a:endParaRPr lang="en-US" sz="1800" dirty="0"/>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9028253"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0557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129" y="363501"/>
            <a:ext cx="9123946" cy="39849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Resources</a:t>
            </a:r>
            <a:endParaRPr lang="en-US" sz="2400" dirty="0"/>
          </a:p>
        </p:txBody>
      </p:sp>
      <p:sp>
        <p:nvSpPr>
          <p:cNvPr id="3" name="Text Box 2"/>
          <p:cNvSpPr txBox="1">
            <a:spLocks noChangeArrowheads="1"/>
          </p:cNvSpPr>
          <p:nvPr/>
        </p:nvSpPr>
        <p:spPr bwMode="auto">
          <a:xfrm>
            <a:off x="48130" y="762000"/>
            <a:ext cx="9075818" cy="59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lvl="1" indent="0">
              <a:spcBef>
                <a:spcPts val="0"/>
              </a:spcBef>
              <a:spcAft>
                <a:spcPts val="600"/>
              </a:spcAft>
              <a:buNone/>
            </a:pPr>
            <a:r>
              <a:rPr lang="en-US" sz="1100" dirty="0" smtClean="0">
                <a:latin typeface="+mn-lt"/>
              </a:rPr>
              <a:t>Cornwell, B. (2009). Good health and the bridging of structural holes</a:t>
            </a:r>
            <a:r>
              <a:rPr lang="en-US" sz="1100" i="1" dirty="0" smtClean="0">
                <a:latin typeface="+mn-lt"/>
              </a:rPr>
              <a:t>. Social Networks</a:t>
            </a:r>
            <a:r>
              <a:rPr lang="en-US" sz="1100" dirty="0" smtClean="0">
                <a:latin typeface="+mn-lt"/>
              </a:rPr>
              <a:t>, 31(1): 92-103.</a:t>
            </a:r>
          </a:p>
          <a:p>
            <a:pPr marL="0" lvl="1" indent="0">
              <a:spcBef>
                <a:spcPts val="0"/>
              </a:spcBef>
              <a:spcAft>
                <a:spcPts val="600"/>
              </a:spcAft>
              <a:buNone/>
            </a:pPr>
            <a:r>
              <a:rPr lang="en-US" sz="1100" dirty="0" err="1">
                <a:latin typeface="+mn-lt"/>
              </a:rPr>
              <a:t>Ennett</a:t>
            </a:r>
            <a:r>
              <a:rPr lang="en-US" sz="1100" dirty="0">
                <a:latin typeface="+mn-lt"/>
              </a:rPr>
              <a:t>, S. T., Bauman, K. E., </a:t>
            </a:r>
            <a:r>
              <a:rPr lang="en-US" sz="1100" dirty="0" err="1">
                <a:latin typeface="+mn-lt"/>
              </a:rPr>
              <a:t>Hussong</a:t>
            </a:r>
            <a:r>
              <a:rPr lang="en-US" sz="1100" dirty="0">
                <a:latin typeface="+mn-lt"/>
              </a:rPr>
              <a:t>, A., </a:t>
            </a:r>
            <a:r>
              <a:rPr lang="en-US" sz="1100" dirty="0" err="1">
                <a:latin typeface="+mn-lt"/>
              </a:rPr>
              <a:t>Faris</a:t>
            </a:r>
            <a:r>
              <a:rPr lang="en-US" sz="1100" dirty="0">
                <a:latin typeface="+mn-lt"/>
              </a:rPr>
              <a:t>, R., </a:t>
            </a:r>
            <a:r>
              <a:rPr lang="en-US" sz="1100" dirty="0" err="1">
                <a:latin typeface="+mn-lt"/>
              </a:rPr>
              <a:t>Foshee</a:t>
            </a:r>
            <a:r>
              <a:rPr lang="en-US" sz="1100" dirty="0">
                <a:latin typeface="+mn-lt"/>
              </a:rPr>
              <a:t>, V. A., </a:t>
            </a:r>
            <a:r>
              <a:rPr lang="en-US" sz="1100" dirty="0" err="1">
                <a:latin typeface="+mn-lt"/>
              </a:rPr>
              <a:t>Cai</a:t>
            </a:r>
            <a:r>
              <a:rPr lang="en-US" sz="1100" dirty="0">
                <a:latin typeface="+mn-lt"/>
              </a:rPr>
              <a:t>, L., &amp; </a:t>
            </a:r>
            <a:r>
              <a:rPr lang="en-US" sz="1100" dirty="0" err="1">
                <a:latin typeface="+mn-lt"/>
              </a:rPr>
              <a:t>DuRant</a:t>
            </a:r>
            <a:r>
              <a:rPr lang="en-US" sz="1100" dirty="0">
                <a:latin typeface="+mn-lt"/>
              </a:rPr>
              <a:t>, R. (2006). The Peer Context of Adolescent Substance Use: Findings from Social Network Analysis. </a:t>
            </a:r>
            <a:r>
              <a:rPr lang="en-US" sz="1100" i="1" dirty="0">
                <a:latin typeface="+mn-lt"/>
              </a:rPr>
              <a:t>Journal of Research on Adolescence</a:t>
            </a:r>
            <a:r>
              <a:rPr lang="en-US" sz="1100" dirty="0">
                <a:latin typeface="+mn-lt"/>
              </a:rPr>
              <a:t>, </a:t>
            </a:r>
            <a:r>
              <a:rPr lang="en-US" sz="1100" i="1" dirty="0">
                <a:latin typeface="+mn-lt"/>
              </a:rPr>
              <a:t>16</a:t>
            </a:r>
            <a:r>
              <a:rPr lang="en-US" sz="1100" dirty="0">
                <a:latin typeface="+mn-lt"/>
              </a:rPr>
              <a:t>(2), 159–186</a:t>
            </a:r>
            <a:r>
              <a:rPr lang="en-US" sz="1100" dirty="0" smtClean="0">
                <a:latin typeface="+mn-lt"/>
              </a:rPr>
              <a:t>.</a:t>
            </a:r>
            <a:endParaRPr lang="en-US" sz="1100" dirty="0" smtClean="0">
              <a:latin typeface="+mn-lt"/>
            </a:endParaRPr>
          </a:p>
          <a:p>
            <a:pPr marL="0" lvl="1" indent="0">
              <a:spcBef>
                <a:spcPts val="0"/>
              </a:spcBef>
              <a:spcAft>
                <a:spcPts val="600"/>
              </a:spcAft>
              <a:buNone/>
            </a:pPr>
            <a:r>
              <a:rPr lang="en-US" sz="1100" dirty="0" smtClean="0">
                <a:latin typeface="+mn-lt"/>
              </a:rPr>
              <a:t>Fujimoto</a:t>
            </a:r>
            <a:r>
              <a:rPr lang="en-US" sz="1100" dirty="0">
                <a:latin typeface="+mn-lt"/>
              </a:rPr>
              <a:t>, K., &amp; Valente, T. W. (2012). Social network influences on adolescent substance use: Disentangling structural equivalence from cohesion. </a:t>
            </a:r>
            <a:r>
              <a:rPr lang="en-US" sz="1100" i="1" dirty="0">
                <a:latin typeface="+mn-lt"/>
              </a:rPr>
              <a:t>Social Science and Medicine</a:t>
            </a:r>
            <a:r>
              <a:rPr lang="en-US" sz="1100" dirty="0">
                <a:latin typeface="+mn-lt"/>
              </a:rPr>
              <a:t>, </a:t>
            </a:r>
            <a:r>
              <a:rPr lang="en-US" sz="1100" i="1" dirty="0">
                <a:latin typeface="+mn-lt"/>
              </a:rPr>
              <a:t>74</a:t>
            </a:r>
            <a:r>
              <a:rPr lang="en-US" sz="1100" dirty="0">
                <a:latin typeface="+mn-lt"/>
              </a:rPr>
              <a:t>(12), 1952–1960. </a:t>
            </a:r>
          </a:p>
          <a:p>
            <a:pPr>
              <a:spcBef>
                <a:spcPts val="0"/>
              </a:spcBef>
              <a:spcAft>
                <a:spcPts val="600"/>
              </a:spcAft>
              <a:buNone/>
            </a:pPr>
            <a:r>
              <a:rPr lang="en-US" sz="1100" dirty="0">
                <a:latin typeface="+mn-lt"/>
              </a:rPr>
              <a:t>Guan, W., &amp; </a:t>
            </a:r>
            <a:r>
              <a:rPr lang="en-US" sz="1100" dirty="0" err="1">
                <a:latin typeface="+mn-lt"/>
              </a:rPr>
              <a:t>Kamo</a:t>
            </a:r>
            <a:r>
              <a:rPr lang="en-US" sz="1100" dirty="0">
                <a:latin typeface="+mn-lt"/>
              </a:rPr>
              <a:t>, Y. (2016). Contextualizing Depressive Contagion: A Multilevel Network Approach. </a:t>
            </a:r>
            <a:r>
              <a:rPr lang="en-US" sz="1100" i="1" dirty="0">
                <a:latin typeface="+mn-lt"/>
              </a:rPr>
              <a:t>Society and Mental Health</a:t>
            </a:r>
            <a:r>
              <a:rPr lang="en-US" sz="1100" dirty="0">
                <a:latin typeface="+mn-lt"/>
              </a:rPr>
              <a:t>, </a:t>
            </a:r>
            <a:r>
              <a:rPr lang="en-US" sz="1100" i="1" dirty="0">
                <a:latin typeface="+mn-lt"/>
              </a:rPr>
              <a:t>6</a:t>
            </a:r>
            <a:r>
              <a:rPr lang="en-US" sz="1100" dirty="0">
                <a:latin typeface="+mn-lt"/>
              </a:rPr>
              <a:t>(2), 129–145. http://doi.org/10.1177/2156869315619657</a:t>
            </a:r>
          </a:p>
          <a:p>
            <a:pPr>
              <a:spcBef>
                <a:spcPts val="0"/>
              </a:spcBef>
              <a:spcAft>
                <a:spcPts val="600"/>
              </a:spcAft>
              <a:buNone/>
            </a:pPr>
            <a:r>
              <a:rPr lang="en-US" sz="1100" dirty="0" err="1" smtClean="0">
                <a:latin typeface="+mn-lt"/>
              </a:rPr>
              <a:t>Hawe</a:t>
            </a:r>
            <a:r>
              <a:rPr lang="en-US" sz="1100" dirty="0" smtClean="0">
                <a:latin typeface="+mn-lt"/>
              </a:rPr>
              <a:t> </a:t>
            </a:r>
            <a:r>
              <a:rPr lang="en-US" sz="1100" dirty="0">
                <a:latin typeface="+mn-lt"/>
              </a:rPr>
              <a:t>P, Webster C, </a:t>
            </a:r>
            <a:r>
              <a:rPr lang="en-US" sz="1100" dirty="0" err="1">
                <a:latin typeface="+mn-lt"/>
              </a:rPr>
              <a:t>Shiell</a:t>
            </a:r>
            <a:r>
              <a:rPr lang="en-US" sz="1100" dirty="0">
                <a:latin typeface="+mn-lt"/>
              </a:rPr>
              <a:t> </a:t>
            </a:r>
            <a:r>
              <a:rPr lang="en-US" sz="1100" dirty="0" smtClean="0">
                <a:latin typeface="+mn-lt"/>
              </a:rPr>
              <a:t>A. A </a:t>
            </a:r>
            <a:r>
              <a:rPr lang="en-US" sz="1100" dirty="0">
                <a:latin typeface="+mn-lt"/>
              </a:rPr>
              <a:t>glossary of terms for navigating the field of social network </a:t>
            </a:r>
            <a:r>
              <a:rPr lang="en-US" sz="1100" dirty="0" smtClean="0">
                <a:latin typeface="+mn-lt"/>
              </a:rPr>
              <a:t>analysis. Journal </a:t>
            </a:r>
            <a:r>
              <a:rPr lang="en-US" sz="1100" dirty="0">
                <a:latin typeface="+mn-lt"/>
              </a:rPr>
              <a:t>of Epidemiology &amp; Community Health 2004;58:971-975. </a:t>
            </a:r>
            <a:endParaRPr lang="en-US" sz="1100" dirty="0" smtClean="0">
              <a:latin typeface="+mn-lt"/>
            </a:endParaRPr>
          </a:p>
          <a:p>
            <a:pPr>
              <a:spcBef>
                <a:spcPts val="0"/>
              </a:spcBef>
              <a:spcAft>
                <a:spcPts val="600"/>
              </a:spcAft>
              <a:buNone/>
            </a:pPr>
            <a:r>
              <a:rPr lang="en-US" sz="1100" dirty="0" err="1" smtClean="0">
                <a:latin typeface="+mn-lt"/>
              </a:rPr>
              <a:t>Kornienko</a:t>
            </a:r>
            <a:r>
              <a:rPr lang="en-US" sz="1100" dirty="0">
                <a:latin typeface="+mn-lt"/>
              </a:rPr>
              <a:t>, O., </a:t>
            </a:r>
            <a:r>
              <a:rPr lang="en-US" sz="1100" dirty="0" err="1">
                <a:latin typeface="+mn-lt"/>
              </a:rPr>
              <a:t>Clemans</a:t>
            </a:r>
            <a:r>
              <a:rPr lang="en-US" sz="1100" dirty="0">
                <a:latin typeface="+mn-lt"/>
              </a:rPr>
              <a:t>, K. H., Out, D., &amp; Granger, D. A. (2013). Friendship network position and salivary cortisol levels. </a:t>
            </a:r>
            <a:r>
              <a:rPr lang="en-US" sz="1100" i="1" dirty="0">
                <a:latin typeface="+mn-lt"/>
              </a:rPr>
              <a:t>Social Neuroscience</a:t>
            </a:r>
            <a:r>
              <a:rPr lang="en-US" sz="1100" dirty="0">
                <a:latin typeface="+mn-lt"/>
              </a:rPr>
              <a:t>, </a:t>
            </a:r>
            <a:r>
              <a:rPr lang="en-US" sz="1100" i="1" dirty="0">
                <a:latin typeface="+mn-lt"/>
              </a:rPr>
              <a:t>8</a:t>
            </a:r>
            <a:r>
              <a:rPr lang="en-US" sz="1100" dirty="0">
                <a:latin typeface="+mn-lt"/>
              </a:rPr>
              <a:t>(4), 385–96. </a:t>
            </a:r>
            <a:endParaRPr lang="en-US" sz="1100" dirty="0">
              <a:latin typeface="+mn-lt"/>
            </a:endParaRPr>
          </a:p>
          <a:p>
            <a:pPr>
              <a:spcBef>
                <a:spcPts val="0"/>
              </a:spcBef>
              <a:spcAft>
                <a:spcPts val="600"/>
              </a:spcAft>
              <a:buNone/>
            </a:pPr>
            <a:r>
              <a:rPr lang="en-US" sz="1100" dirty="0" err="1" smtClean="0">
                <a:latin typeface="+mn-lt"/>
              </a:rPr>
              <a:t>Jasny</a:t>
            </a:r>
            <a:r>
              <a:rPr lang="en-US" sz="1100" dirty="0" smtClean="0">
                <a:latin typeface="+mn-lt"/>
              </a:rPr>
              <a:t>, L. Descriptive Measures for Social Network Analysis, Advanced Networks II seminar slides, ICPSR 2016.</a:t>
            </a:r>
          </a:p>
          <a:p>
            <a:pPr>
              <a:spcBef>
                <a:spcPts val="0"/>
              </a:spcBef>
              <a:spcAft>
                <a:spcPts val="600"/>
              </a:spcAft>
              <a:buNone/>
            </a:pPr>
            <a:r>
              <a:rPr lang="en-US" sz="1100" dirty="0">
                <a:latin typeface="+mn-lt"/>
              </a:rPr>
              <a:t>Landon, B. E., Keating, N. L., Barnett, M. L., </a:t>
            </a:r>
            <a:r>
              <a:rPr lang="en-US" sz="1100" dirty="0" err="1">
                <a:latin typeface="+mn-lt"/>
              </a:rPr>
              <a:t>Onnela</a:t>
            </a:r>
            <a:r>
              <a:rPr lang="en-US" sz="1100" dirty="0">
                <a:latin typeface="+mn-lt"/>
              </a:rPr>
              <a:t>, J.-P., Paul, S., O’Malley, A. J., … Christakis, N. A. (2012). Variation in Patient-Sharing Networks of Physicians Across the United States. </a:t>
            </a:r>
            <a:r>
              <a:rPr lang="en-US" sz="1100" i="1" dirty="0">
                <a:latin typeface="+mn-lt"/>
              </a:rPr>
              <a:t>JAMA: The Journal of the American Medical Association</a:t>
            </a:r>
            <a:r>
              <a:rPr lang="en-US" sz="1100" dirty="0">
                <a:latin typeface="+mn-lt"/>
              </a:rPr>
              <a:t>, </a:t>
            </a:r>
            <a:r>
              <a:rPr lang="en-US" sz="1100" i="1" dirty="0">
                <a:latin typeface="+mn-lt"/>
              </a:rPr>
              <a:t>308</a:t>
            </a:r>
            <a:r>
              <a:rPr lang="en-US" sz="1100" dirty="0">
                <a:latin typeface="+mn-lt"/>
              </a:rPr>
              <a:t>(3), 265. </a:t>
            </a:r>
            <a:endParaRPr lang="en-US" sz="1100" dirty="0" smtClean="0">
              <a:latin typeface="+mn-lt"/>
            </a:endParaRPr>
          </a:p>
          <a:p>
            <a:pPr>
              <a:spcBef>
                <a:spcPts val="0"/>
              </a:spcBef>
              <a:spcAft>
                <a:spcPts val="600"/>
              </a:spcAft>
              <a:buNone/>
            </a:pPr>
            <a:r>
              <a:rPr lang="en-US" sz="1100" dirty="0">
                <a:latin typeface="+mn-lt"/>
              </a:rPr>
              <a:t>Luke, D. A. &amp; J. K. Harris. Network Analysis in Public Health: History, Methods, and Applications. 2007. Annual Review of Public Health. 28:69-93.</a:t>
            </a:r>
          </a:p>
          <a:p>
            <a:pPr>
              <a:spcBef>
                <a:spcPts val="0"/>
              </a:spcBef>
              <a:spcAft>
                <a:spcPts val="600"/>
              </a:spcAft>
              <a:buNone/>
            </a:pPr>
            <a:r>
              <a:rPr lang="en-US" sz="1100" dirty="0" smtClean="0">
                <a:latin typeface="+mn-lt"/>
              </a:rPr>
              <a:t>Moody</a:t>
            </a:r>
            <a:r>
              <a:rPr lang="en-US" sz="1100" dirty="0" smtClean="0">
                <a:latin typeface="+mn-lt"/>
              </a:rPr>
              <a:t>, J. Slides from Social Networks Seminar, Duke, Spring 2015.</a:t>
            </a:r>
          </a:p>
          <a:p>
            <a:pPr>
              <a:spcBef>
                <a:spcPts val="0"/>
              </a:spcBef>
              <a:spcAft>
                <a:spcPts val="600"/>
              </a:spcAft>
              <a:buNone/>
            </a:pPr>
            <a:r>
              <a:rPr lang="en-US" sz="1100" dirty="0" smtClean="0">
                <a:latin typeface="+mn-lt"/>
              </a:rPr>
              <a:t>Moody, J., &amp; White, D., (2003). Structural Cohesion and Embeddedness: A Hierarchical Concept of Social Groups. </a:t>
            </a:r>
            <a:r>
              <a:rPr lang="en-US" sz="1100" i="1" dirty="0" smtClean="0">
                <a:latin typeface="+mn-lt"/>
              </a:rPr>
              <a:t>American Sociological Review</a:t>
            </a:r>
            <a:r>
              <a:rPr lang="en-US" sz="1100" dirty="0" smtClean="0">
                <a:latin typeface="+mn-lt"/>
              </a:rPr>
              <a:t>, 68: 103-127.</a:t>
            </a:r>
            <a:endParaRPr lang="en-US" sz="1100" dirty="0" smtClean="0">
              <a:latin typeface="+mn-lt"/>
            </a:endParaRPr>
          </a:p>
          <a:p>
            <a:pPr>
              <a:spcBef>
                <a:spcPts val="0"/>
              </a:spcBef>
              <a:spcAft>
                <a:spcPts val="600"/>
              </a:spcAft>
              <a:buNone/>
            </a:pPr>
            <a:r>
              <a:rPr lang="en-US" sz="1100" dirty="0" smtClean="0">
                <a:latin typeface="+mn-lt"/>
              </a:rPr>
              <a:t>Morris</a:t>
            </a:r>
            <a:r>
              <a:rPr lang="en-US" sz="1100" dirty="0">
                <a:latin typeface="+mn-lt"/>
              </a:rPr>
              <a:t>, M., &amp; </a:t>
            </a:r>
            <a:r>
              <a:rPr lang="en-US" sz="1100" dirty="0" err="1">
                <a:latin typeface="+mn-lt"/>
              </a:rPr>
              <a:t>Kretzschmar</a:t>
            </a:r>
            <a:r>
              <a:rPr lang="en-US" sz="1100" dirty="0">
                <a:latin typeface="+mn-lt"/>
              </a:rPr>
              <a:t>, M. (1995). Concurrent partnerships and transmission dynamics in networks. </a:t>
            </a:r>
            <a:r>
              <a:rPr lang="en-US" sz="1100" i="1" dirty="0">
                <a:latin typeface="+mn-lt"/>
              </a:rPr>
              <a:t>Social Networks</a:t>
            </a:r>
            <a:r>
              <a:rPr lang="en-US" sz="1100" dirty="0">
                <a:latin typeface="+mn-lt"/>
              </a:rPr>
              <a:t>, </a:t>
            </a:r>
            <a:r>
              <a:rPr lang="en-US" sz="1100" i="1" dirty="0">
                <a:latin typeface="+mn-lt"/>
              </a:rPr>
              <a:t>17</a:t>
            </a:r>
            <a:r>
              <a:rPr lang="en-US" sz="1100" dirty="0">
                <a:latin typeface="+mn-lt"/>
              </a:rPr>
              <a:t>(3–4), 299–318</a:t>
            </a:r>
            <a:endParaRPr lang="en-US" sz="1100" dirty="0" smtClean="0">
              <a:latin typeface="+mn-lt"/>
            </a:endParaRPr>
          </a:p>
          <a:p>
            <a:pPr>
              <a:spcBef>
                <a:spcPts val="0"/>
              </a:spcBef>
              <a:spcAft>
                <a:spcPts val="600"/>
              </a:spcAft>
              <a:buNone/>
            </a:pPr>
            <a:r>
              <a:rPr lang="en-US" sz="1100" dirty="0" smtClean="0">
                <a:latin typeface="+mn-lt"/>
              </a:rPr>
              <a:t>O’Malley</a:t>
            </a:r>
            <a:r>
              <a:rPr lang="en-US" sz="1100" dirty="0" smtClean="0">
                <a:latin typeface="+mn-lt"/>
              </a:rPr>
              <a:t>, A. J. &amp; P. V. Marsden Health </a:t>
            </a:r>
            <a:r>
              <a:rPr lang="en-US" sz="1100" dirty="0" err="1">
                <a:latin typeface="+mn-lt"/>
              </a:rPr>
              <a:t>Serv</a:t>
            </a:r>
            <a:r>
              <a:rPr lang="en-US" sz="1100" dirty="0">
                <a:latin typeface="+mn-lt"/>
              </a:rPr>
              <a:t> Outcomes Res </a:t>
            </a:r>
            <a:r>
              <a:rPr lang="en-US" sz="1100" dirty="0" err="1">
                <a:latin typeface="+mn-lt"/>
              </a:rPr>
              <a:t>Methodol</a:t>
            </a:r>
            <a:r>
              <a:rPr lang="en-US" sz="1100" dirty="0">
                <a:latin typeface="+mn-lt"/>
              </a:rPr>
              <a:t>. 2008 Dec 1; 8(4): 222–269. </a:t>
            </a:r>
            <a:endParaRPr lang="en-US" sz="1100" dirty="0" smtClean="0">
              <a:latin typeface="+mn-lt"/>
            </a:endParaRPr>
          </a:p>
          <a:p>
            <a:pPr>
              <a:spcBef>
                <a:spcPts val="0"/>
              </a:spcBef>
              <a:spcAft>
                <a:spcPts val="600"/>
              </a:spcAft>
              <a:buNone/>
            </a:pPr>
            <a:r>
              <a:rPr lang="en-US" sz="1100" dirty="0" smtClean="0">
                <a:latin typeface="+mn-lt"/>
                <a:ea typeface="SimSun-ExtB" panose="02010609060101010101" pitchFamily="49" charset="-122"/>
              </a:rPr>
              <a:t>Scott, J. Social Network Analysis. 2012. SAGE.</a:t>
            </a:r>
          </a:p>
          <a:p>
            <a:pPr>
              <a:spcBef>
                <a:spcPts val="0"/>
              </a:spcBef>
              <a:spcAft>
                <a:spcPts val="600"/>
              </a:spcAft>
              <a:buNone/>
            </a:pPr>
            <a:r>
              <a:rPr lang="en-US" sz="1100" dirty="0" smtClean="0">
                <a:latin typeface="+mn-lt"/>
                <a:ea typeface="SimSun-ExtB" panose="02010609060101010101" pitchFamily="49" charset="-122"/>
              </a:rPr>
              <a:t>Scott, J. &amp; P. J. Carrington. The SAGE Handbook of Social Network Analysis. 2011.</a:t>
            </a:r>
          </a:p>
          <a:p>
            <a:pPr marL="0" lvl="1" indent="0">
              <a:spcBef>
                <a:spcPts val="0"/>
              </a:spcBef>
              <a:spcAft>
                <a:spcPts val="600"/>
              </a:spcAft>
              <a:buNone/>
            </a:pPr>
            <a:r>
              <a:rPr lang="en-US" altLang="en-US" sz="1100" dirty="0" smtClean="0">
                <a:latin typeface="+mn-lt"/>
                <a:ea typeface="SimSun-ExtB" panose="02010609060101010101" pitchFamily="49" charset="-122"/>
              </a:rPr>
              <a:t>Valente, T. Social Networks and Health. 2010. Oxford University </a:t>
            </a:r>
            <a:r>
              <a:rPr lang="en-US" altLang="en-US" sz="1100" dirty="0" smtClean="0">
                <a:latin typeface="+mn-lt"/>
                <a:ea typeface="SimSun-ExtB" panose="02010609060101010101" pitchFamily="49" charset="-122"/>
              </a:rPr>
              <a:t>Press</a:t>
            </a:r>
          </a:p>
          <a:p>
            <a:pPr marL="0" lvl="1" indent="0">
              <a:spcBef>
                <a:spcPts val="0"/>
              </a:spcBef>
              <a:spcAft>
                <a:spcPts val="600"/>
              </a:spcAft>
              <a:buNone/>
            </a:pPr>
            <a:r>
              <a:rPr lang="en-US" sz="1100" dirty="0" err="1">
                <a:latin typeface="+mn-lt"/>
              </a:rPr>
              <a:t>Verdery</a:t>
            </a:r>
            <a:r>
              <a:rPr lang="en-US" sz="1100" dirty="0">
                <a:latin typeface="+mn-lt"/>
              </a:rPr>
              <a:t>, A. M., </a:t>
            </a:r>
            <a:r>
              <a:rPr lang="en-US" sz="1100" dirty="0" err="1">
                <a:latin typeface="+mn-lt"/>
              </a:rPr>
              <a:t>Siripong</a:t>
            </a:r>
            <a:r>
              <a:rPr lang="en-US" sz="1100" dirty="0">
                <a:latin typeface="+mn-lt"/>
              </a:rPr>
              <a:t>, N., &amp; Pence, B. W. (2017). Social network clustering and the spread of </a:t>
            </a:r>
            <a:r>
              <a:rPr lang="en-US" sz="1100" dirty="0" err="1">
                <a:latin typeface="+mn-lt"/>
              </a:rPr>
              <a:t>hiv</a:t>
            </a:r>
            <a:r>
              <a:rPr lang="en-US" sz="1100" dirty="0">
                <a:latin typeface="+mn-lt"/>
              </a:rPr>
              <a:t>/aids among persons who inject drugs in 2 cities in the </a:t>
            </a:r>
            <a:r>
              <a:rPr lang="en-US" sz="1100" dirty="0" err="1">
                <a:latin typeface="+mn-lt"/>
              </a:rPr>
              <a:t>philippines</a:t>
            </a:r>
            <a:r>
              <a:rPr lang="en-US" sz="1100" dirty="0">
                <a:latin typeface="+mn-lt"/>
              </a:rPr>
              <a:t>. </a:t>
            </a:r>
            <a:r>
              <a:rPr lang="en-US" sz="1100" i="1" dirty="0">
                <a:latin typeface="+mn-lt"/>
              </a:rPr>
              <a:t>JAIDS Journal of Acquired Immune Deficiency Syndromes</a:t>
            </a:r>
            <a:r>
              <a:rPr lang="en-US" sz="1100" dirty="0">
                <a:latin typeface="+mn-lt"/>
              </a:rPr>
              <a:t>, </a:t>
            </a:r>
            <a:r>
              <a:rPr lang="en-US" sz="1100" i="1" dirty="0">
                <a:latin typeface="+mn-lt"/>
              </a:rPr>
              <a:t>76</a:t>
            </a:r>
            <a:r>
              <a:rPr lang="en-US" sz="1100" dirty="0">
                <a:latin typeface="+mn-lt"/>
              </a:rPr>
              <a:t>(1), 26-32.</a:t>
            </a:r>
            <a:endParaRPr lang="en-US" altLang="en-US" sz="1100" dirty="0" smtClean="0">
              <a:latin typeface="+mn-lt"/>
              <a:ea typeface="SimSun-ExtB" panose="02010609060101010101" pitchFamily="49" charset="-122"/>
            </a:endParaRPr>
          </a:p>
          <a:p>
            <a:pPr marL="0" lvl="1" indent="0">
              <a:spcBef>
                <a:spcPts val="0"/>
              </a:spcBef>
              <a:spcAft>
                <a:spcPts val="600"/>
              </a:spcAft>
              <a:buNone/>
            </a:pPr>
            <a:r>
              <a:rPr lang="en-US" altLang="en-US" sz="1100" dirty="0" smtClean="0">
                <a:latin typeface="+mn-lt"/>
                <a:ea typeface="SimSun-ExtB" panose="02010609060101010101" pitchFamily="49" charset="-122"/>
              </a:rPr>
              <a:t>Wasserman</a:t>
            </a:r>
            <a:r>
              <a:rPr lang="en-US" altLang="en-US" sz="1100" dirty="0">
                <a:latin typeface="+mn-lt"/>
                <a:ea typeface="SimSun-ExtB" panose="02010609060101010101" pitchFamily="49" charset="-122"/>
              </a:rPr>
              <a:t>, S. &amp; K. Faust. Social Network Analysis: Methods and Applications,. 1994 Cambridge</a:t>
            </a:r>
            <a:r>
              <a:rPr lang="en-US" altLang="en-US" sz="1100" dirty="0" smtClean="0">
                <a:latin typeface="+mn-lt"/>
                <a:ea typeface="SimSun-ExtB" panose="02010609060101010101" pitchFamily="49" charset="-122"/>
              </a:rPr>
              <a:t>.</a:t>
            </a:r>
            <a:endParaRPr lang="en-US" altLang="en-US" sz="1100" dirty="0">
              <a:latin typeface="+mn-lt"/>
              <a:ea typeface="SimSun-ExtB" panose="02010609060101010101" pitchFamily="49" charset="-122"/>
            </a:endParaRPr>
          </a:p>
        </p:txBody>
      </p:sp>
      <p:sp>
        <p:nvSpPr>
          <p:cNvPr id="10"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G_634722689789_BAR"/>
          <p:cNvSpPr/>
          <p:nvPr/>
        </p:nvSpPr>
        <p:spPr>
          <a:xfrm>
            <a:off x="0" y="0"/>
            <a:ext cx="9144000"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264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Centrality</a:t>
            </a:r>
            <a:endParaRPr lang="en-US" sz="3200" dirty="0"/>
          </a:p>
        </p:txBody>
      </p:sp>
      <p:sp>
        <p:nvSpPr>
          <p:cNvPr id="3" name="Text Box 2"/>
          <p:cNvSpPr txBox="1">
            <a:spLocks noChangeArrowheads="1"/>
          </p:cNvSpPr>
          <p:nvPr/>
        </p:nvSpPr>
        <p:spPr bwMode="auto">
          <a:xfrm>
            <a:off x="114300" y="1015850"/>
            <a:ext cx="89154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457200" indent="-274320">
              <a:spcBef>
                <a:spcPct val="0"/>
              </a:spcBef>
            </a:pPr>
            <a:r>
              <a:rPr lang="en-US" altLang="en-US" sz="2800" dirty="0" smtClean="0">
                <a:latin typeface="+mn-lt"/>
              </a:rPr>
              <a:t>Most useful measurement depends in part on type of network flow</a:t>
            </a:r>
          </a:p>
          <a:p>
            <a:pPr marL="457200" indent="-274320">
              <a:spcBef>
                <a:spcPct val="0"/>
              </a:spcBef>
            </a:pPr>
            <a:endParaRPr lang="en-US" altLang="en-US" sz="2800" dirty="0" smtClean="0">
              <a:latin typeface="+mn-lt"/>
            </a:endParaRPr>
          </a:p>
          <a:p>
            <a:pPr marL="1017270" lvl="1" indent="-274320">
              <a:spcBef>
                <a:spcPct val="0"/>
              </a:spcBef>
              <a:buFont typeface="Wingdings" panose="05000000000000000000" pitchFamily="2" charset="2"/>
              <a:buChar char="§"/>
            </a:pPr>
            <a:endParaRPr lang="en-US" altLang="en-US" sz="2400" baseline="0" dirty="0">
              <a:latin typeface="+mn-l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230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724400" y="3733800"/>
            <a:ext cx="838200" cy="3048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p:nvPr/>
        </p:nvSpPr>
        <p:spPr>
          <a:xfrm>
            <a:off x="7512269" y="3107553"/>
            <a:ext cx="1485900" cy="3619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9" name="Text Box 6"/>
          <p:cNvSpPr txBox="1">
            <a:spLocks noChangeArrowheads="1"/>
          </p:cNvSpPr>
          <p:nvPr/>
        </p:nvSpPr>
        <p:spPr bwMode="auto">
          <a:xfrm>
            <a:off x="0" y="6457809"/>
            <a:ext cx="14564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1800" dirty="0" err="1" smtClean="0"/>
              <a:t>Borgatti</a:t>
            </a:r>
            <a:r>
              <a:rPr lang="en-US" altLang="en-US" sz="1800" dirty="0" smtClean="0"/>
              <a:t> 2005</a:t>
            </a:r>
            <a:endParaRPr lang="en-US" altLang="en-US" sz="1800" dirty="0"/>
          </a:p>
        </p:txBody>
      </p:sp>
      <p:sp>
        <p:nvSpPr>
          <p:cNvPr id="13" name="PG_634722689789_BACK"/>
          <p:cNvSpPr/>
          <p:nvPr/>
        </p:nvSpPr>
        <p:spPr>
          <a:xfrm>
            <a:off x="0" y="0"/>
            <a:ext cx="9144000" cy="152400"/>
          </a:xfrm>
          <a:prstGeom prst="rect">
            <a:avLst/>
          </a:prstGeom>
          <a:solidFill>
            <a:srgbClr val="D3D3D3"/>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G_634722689789_BAR"/>
          <p:cNvSpPr/>
          <p:nvPr/>
        </p:nvSpPr>
        <p:spPr>
          <a:xfrm>
            <a:off x="0" y="0"/>
            <a:ext cx="1041721" cy="152400"/>
          </a:xfrm>
          <a:prstGeom prst="rect">
            <a:avLst/>
          </a:prstGeom>
          <a:solidFill>
            <a:srgbClr val="0000A0"/>
          </a:solidFill>
          <a:ln w="0" cap="flat" cmpd="sng" algn="ctr">
            <a:noFill/>
            <a:prstDash val="solid"/>
          </a:ln>
          <a:effectLst/>
          <a:extLst>
            <a:ext uri="{91240B29-F687-4F45-9708-019B960494DF}">
              <a14:hiddenLine xmlns:a14="http://schemas.microsoft.com/office/drawing/2010/main" w="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1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Duke2">
      <a:dk1>
        <a:sysClr val="windowText" lastClr="000000"/>
      </a:dk1>
      <a:lt1>
        <a:sysClr val="window" lastClr="FFFFFF"/>
      </a:lt1>
      <a:dk2>
        <a:srgbClr val="000000"/>
      </a:dk2>
      <a:lt2>
        <a:srgbClr val="F8F8F8"/>
      </a:lt2>
      <a:accent1>
        <a:srgbClr val="0039C0"/>
      </a:accent1>
      <a:accent2>
        <a:srgbClr val="003F87"/>
      </a:accent2>
      <a:accent3>
        <a:srgbClr val="45BFFF"/>
      </a:accent3>
      <a:accent4>
        <a:srgbClr val="001A57"/>
      </a:accent4>
      <a:accent5>
        <a:srgbClr val="00709E"/>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10823</TotalTime>
  <Words>6801</Words>
  <Application>Microsoft Office PowerPoint</Application>
  <PresentationFormat>On-screen Show (4:3)</PresentationFormat>
  <Paragraphs>764</Paragraphs>
  <Slides>86</Slides>
  <Notes>82</Notes>
  <HiddenSlides>4</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88" baseType="lpstr">
      <vt:lpstr>Clarity</vt:lpstr>
      <vt:lpstr>Equation</vt:lpstr>
      <vt:lpstr>Whole Network Descriptives</vt:lpstr>
      <vt:lpstr>“Whole” Network Descriptives</vt:lpstr>
      <vt:lpstr>Overview</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Copeland</dc:creator>
  <cp:lastModifiedBy>Molly Copeland</cp:lastModifiedBy>
  <cp:revision>176</cp:revision>
  <dcterms:created xsi:type="dcterms:W3CDTF">2017-05-03T14:53:34Z</dcterms:created>
  <dcterms:modified xsi:type="dcterms:W3CDTF">2018-05-16T02:06:27Z</dcterms:modified>
</cp:coreProperties>
</file>